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webextensions/webextension1.xml" ContentType="application/vnd.ms-office.webextension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webextensions/webextension2.xml" ContentType="application/vnd.ms-office.webextension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  <p:sldMasterId id="2147483654" r:id="rId2"/>
  </p:sldMasterIdLst>
  <p:notesMasterIdLst>
    <p:notesMasterId r:id="rId48"/>
  </p:notesMasterIdLst>
  <p:sldIdLst>
    <p:sldId id="256" r:id="rId3"/>
    <p:sldId id="304" r:id="rId4"/>
    <p:sldId id="257" r:id="rId5"/>
    <p:sldId id="258" r:id="rId6"/>
    <p:sldId id="327" r:id="rId7"/>
    <p:sldId id="260" r:id="rId8"/>
    <p:sldId id="261" r:id="rId9"/>
    <p:sldId id="262" r:id="rId10"/>
    <p:sldId id="263" r:id="rId11"/>
    <p:sldId id="30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02" r:id="rId21"/>
    <p:sldId id="329" r:id="rId22"/>
    <p:sldId id="274" r:id="rId23"/>
    <p:sldId id="275" r:id="rId24"/>
    <p:sldId id="276" r:id="rId25"/>
    <p:sldId id="277" r:id="rId26"/>
    <p:sldId id="278" r:id="rId27"/>
    <p:sldId id="279" r:id="rId28"/>
    <p:sldId id="328" r:id="rId29"/>
    <p:sldId id="283" r:id="rId30"/>
    <p:sldId id="284" r:id="rId31"/>
    <p:sldId id="309" r:id="rId32"/>
    <p:sldId id="298" r:id="rId33"/>
    <p:sldId id="323" r:id="rId34"/>
    <p:sldId id="285" r:id="rId35"/>
    <p:sldId id="286" r:id="rId36"/>
    <p:sldId id="287" r:id="rId37"/>
    <p:sldId id="307" r:id="rId38"/>
    <p:sldId id="289" r:id="rId39"/>
    <p:sldId id="290" r:id="rId40"/>
    <p:sldId id="308" r:id="rId41"/>
    <p:sldId id="291" r:id="rId42"/>
    <p:sldId id="292" r:id="rId43"/>
    <p:sldId id="293" r:id="rId44"/>
    <p:sldId id="294" r:id="rId45"/>
    <p:sldId id="282" r:id="rId46"/>
    <p:sldId id="297" r:id="rId47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hJLIEL8zwQ8yxOXaoJrrdB+QJ6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FFFFF"/>
    <a:srgbClr val="FFFDFC"/>
    <a:srgbClr val="046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E89627-6FBC-4D19-A560-1B5FF2AEC5E9}">
  <a:tblStyle styleId="{8BE89627-6FBC-4D19-A560-1B5FF2AEC5E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/>
    <p:restoredTop sz="71901"/>
  </p:normalViewPr>
  <p:slideViewPr>
    <p:cSldViewPr snapToGrid="0" snapToObjects="1">
      <p:cViewPr varScale="1">
        <p:scale>
          <a:sx n="87" d="100"/>
          <a:sy n="87" d="100"/>
        </p:scale>
        <p:origin x="2688" y="1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26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Reminder about 1:1 mtg sign-up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bbfbbf550_5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43" name="Google Shape;143;g10bbfbbf55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817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bbfbbf550_5_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g10bbfbbf550_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210" name="Google Shape;2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6" name="Google Shape;9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2646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4697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56" name="Google Shape;25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9842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2" name="Google Shape;3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1495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9" name="Google Shape;3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41698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bbfbbf550_2_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53" name="Google Shape;353;g10bbfbbf55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bbfbbf550_2_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2" name="Google Shape;362;g10bbfbbf550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bbfbbf550_2_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2" name="Google Shape;362;g10bbfbbf550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816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6" name="Google Shape;9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bbfbbf1d6_6_9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71" name="Google Shape;371;g10bbfbbf1d6_6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bbfbbf550_2_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0" name="Google Shape;380;g10bbfbbf550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7" name="Google Shape;3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44267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98" name="Google Shape;29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740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bbfbbf550_5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43" name="Google Shape;143;g10bbfbbf55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0"/>
          <p:cNvSpPr/>
          <p:nvPr/>
        </p:nvSpPr>
        <p:spPr>
          <a:xfrm>
            <a:off x="0" y="245793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80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0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0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0"/>
          <p:cNvSpPr txBox="1"/>
          <p:nvPr/>
        </p:nvSpPr>
        <p:spPr>
          <a:xfrm>
            <a:off x="685800" y="1330960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0"/>
          <p:cNvSpPr txBox="1"/>
          <p:nvPr/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80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2024 Winter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0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;p79">
            <a:extLst>
              <a:ext uri="{FF2B5EF4-FFF2-40B4-BE49-F238E27FC236}">
                <a16:creationId xmlns:a16="http://schemas.microsoft.com/office/drawing/2014/main" id="{31F275E5-C415-550A-CF4A-B9EA9E3E9C19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14;p79">
            <a:extLst>
              <a:ext uri="{FF2B5EF4-FFF2-40B4-BE49-F238E27FC236}">
                <a16:creationId xmlns:a16="http://schemas.microsoft.com/office/drawing/2014/main" id="{E9EF50C0-74FD-1576-2ACC-2D1C5070BF3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;p79">
            <a:extLst>
              <a:ext uri="{FF2B5EF4-FFF2-40B4-BE49-F238E27FC236}">
                <a16:creationId xmlns:a16="http://schemas.microsoft.com/office/drawing/2014/main" id="{C6AA8969-93E6-C896-B1B1-256E860A2C9F}"/>
              </a:ext>
            </a:extLst>
          </p:cNvPr>
          <p:cNvSpPr txBox="1"/>
          <p:nvPr userDrawn="1"/>
        </p:nvSpPr>
        <p:spPr>
          <a:xfrm>
            <a:off x="3368" y="30551"/>
            <a:ext cx="9140632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2: Study Environment &amp; Boolean Logic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;p79">
            <a:extLst>
              <a:ext uri="{FF2B5EF4-FFF2-40B4-BE49-F238E27FC236}">
                <a16:creationId xmlns:a16="http://schemas.microsoft.com/office/drawing/2014/main" id="{4BA575E5-548E-D809-B308-39C4777F523C}"/>
              </a:ext>
            </a:extLst>
          </p:cNvPr>
          <p:cNvSpPr txBox="1"/>
          <p:nvPr userDrawn="1"/>
        </p:nvSpPr>
        <p:spPr>
          <a:xfrm>
            <a:off x="7340958" y="27386"/>
            <a:ext cx="180311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2024 Winter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bbfbbf1d6_6_135"/>
          <p:cNvSpPr txBox="1">
            <a:spLocks noGrp="1"/>
          </p:cNvSpPr>
          <p:nvPr>
            <p:ph type="title"/>
          </p:nvPr>
        </p:nvSpPr>
        <p:spPr>
          <a:xfrm>
            <a:off x="357762" y="438912"/>
            <a:ext cx="8405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0bbfbbf1d6_6_135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bbfbbf1d6_6_138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8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8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213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"/>
              <a:buFont typeface="Courier New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3"/>
          <p:cNvSpPr txBox="1">
            <a:spLocks noGrp="1"/>
          </p:cNvSpPr>
          <p:nvPr>
            <p:ph type="body" idx="1"/>
          </p:nvPr>
        </p:nvSpPr>
        <p:spPr>
          <a:xfrm>
            <a:off x="357018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8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83"/>
          <p:cNvSpPr txBox="1">
            <a:spLocks noGrp="1"/>
          </p:cNvSpPr>
          <p:nvPr>
            <p:ph type="body" idx="2"/>
          </p:nvPr>
        </p:nvSpPr>
        <p:spPr>
          <a:xfrm>
            <a:off x="4648200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4"/>
          <p:cNvSpPr txBox="1"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4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5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">
  <p:cSld name="PollEverywher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bbfbbf1d6_6_128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g10bbfbbf1d6_6_128"/>
          <p:cNvSpPr/>
          <p:nvPr/>
        </p:nvSpPr>
        <p:spPr>
          <a:xfrm>
            <a:off x="0" y="206019"/>
            <a:ext cx="9144000" cy="10641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g10bbfbbf1d6_6_128"/>
          <p:cNvPicPr preferRelativeResize="0"/>
          <p:nvPr/>
        </p:nvPicPr>
        <p:blipFill rotWithShape="1">
          <a:blip r:embed="rId2">
            <a:alphaModFix/>
          </a:blip>
          <a:srcRect t="14967" b="14960"/>
          <a:stretch/>
        </p:blipFill>
        <p:spPr>
          <a:xfrm>
            <a:off x="241553" y="479874"/>
            <a:ext cx="3692944" cy="6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10bbfbbf1d6_6_128"/>
          <p:cNvSpPr/>
          <p:nvPr/>
        </p:nvSpPr>
        <p:spPr>
          <a:xfrm>
            <a:off x="4933507" y="540630"/>
            <a:ext cx="3968862" cy="479700"/>
          </a:xfrm>
          <a:prstGeom prst="roundRect">
            <a:avLst>
              <a:gd name="adj" fmla="val 16667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Vote at https://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pollev.com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/cse390b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0bbfbbf1d6_6_128"/>
          <p:cNvSpPr txBox="1">
            <a:spLocks noGrp="1"/>
          </p:cNvSpPr>
          <p:nvPr>
            <p:ph type="body" idx="1"/>
          </p:nvPr>
        </p:nvSpPr>
        <p:spPr>
          <a:xfrm>
            <a:off x="396875" y="2204720"/>
            <a:ext cx="8366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Char char="❖"/>
              <a:defRPr sz="2600" b="0"/>
            </a:lvl1pPr>
            <a:lvl2pPr marL="914400" lvl="1" indent="-382269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Char char="▪"/>
              <a:defRPr sz="22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7" name="Google Shape;57;g10bbfbbf1d6_6_128"/>
          <p:cNvSpPr txBox="1">
            <a:spLocks noGrp="1"/>
          </p:cNvSpPr>
          <p:nvPr>
            <p:ph type="title"/>
          </p:nvPr>
        </p:nvSpPr>
        <p:spPr>
          <a:xfrm>
            <a:off x="374090" y="1316061"/>
            <a:ext cx="838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bfbbf1d6_6_111"/>
          <p:cNvSpPr/>
          <p:nvPr/>
        </p:nvSpPr>
        <p:spPr>
          <a:xfrm>
            <a:off x="0" y="0"/>
            <a:ext cx="9144000" cy="4988700"/>
          </a:xfrm>
          <a:prstGeom prst="rect">
            <a:avLst/>
          </a:prstGeom>
          <a:blipFill rotWithShape="1">
            <a:blip r:embed="rId2">
              <a:alphaModFix/>
            </a:blip>
            <a:tile tx="0" ty="0" sx="80002" sy="80002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10bbfbbf1d6_6_111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0bbfbbf1d6_6_111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0bbfbbf1d6_6_111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g10bbfbbf1d6_6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0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10bbfbbf1d6_6_111"/>
          <p:cNvSpPr txBox="1"/>
          <p:nvPr/>
        </p:nvSpPr>
        <p:spPr>
          <a:xfrm>
            <a:off x="685800" y="664882"/>
            <a:ext cx="77724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Winter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0bbfbbf1d6_6_111"/>
          <p:cNvSpPr txBox="1"/>
          <p:nvPr/>
        </p:nvSpPr>
        <p:spPr>
          <a:xfrm>
            <a:off x="685800" y="1214004"/>
            <a:ext cx="82521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bbfbbf1d6_6_1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0bbfbbf1d6_6_1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213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"/>
              <a:buFont typeface="Courier New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" name="Google Shape;69;g10bbfbbf1d6_6_1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bfbbf1d6_6_12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0bbfbbf1d6_6_123"/>
          <p:cNvSpPr txBox="1">
            <a:spLocks noGrp="1"/>
          </p:cNvSpPr>
          <p:nvPr>
            <p:ph type="body" idx="1"/>
          </p:nvPr>
        </p:nvSpPr>
        <p:spPr>
          <a:xfrm>
            <a:off x="357018" y="1362075"/>
            <a:ext cx="41148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g10bbfbbf1d6_6_12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g10bbfbbf1d6_6_123"/>
          <p:cNvSpPr txBox="1">
            <a:spLocks noGrp="1"/>
          </p:cNvSpPr>
          <p:nvPr>
            <p:ph type="body" idx="2"/>
          </p:nvPr>
        </p:nvSpPr>
        <p:spPr>
          <a:xfrm>
            <a:off x="4648200" y="1362075"/>
            <a:ext cx="41148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9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7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9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Google Shape;13;p79">
            <a:extLst>
              <a:ext uri="{FF2B5EF4-FFF2-40B4-BE49-F238E27FC236}">
                <a16:creationId xmlns:a16="http://schemas.microsoft.com/office/drawing/2014/main" id="{8E7F5A0D-1E16-91FC-1485-8E6835C33827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4;p79">
            <a:extLst>
              <a:ext uri="{FF2B5EF4-FFF2-40B4-BE49-F238E27FC236}">
                <a16:creationId xmlns:a16="http://schemas.microsoft.com/office/drawing/2014/main" id="{221078F2-B907-1051-D692-E7A28D29CF4D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;p79">
            <a:extLst>
              <a:ext uri="{FF2B5EF4-FFF2-40B4-BE49-F238E27FC236}">
                <a16:creationId xmlns:a16="http://schemas.microsoft.com/office/drawing/2014/main" id="{AAA67921-E543-FD8B-1D2F-DEA66C2F88E4}"/>
              </a:ext>
            </a:extLst>
          </p:cNvPr>
          <p:cNvSpPr txBox="1"/>
          <p:nvPr userDrawn="1"/>
        </p:nvSpPr>
        <p:spPr>
          <a:xfrm>
            <a:off x="3368" y="30551"/>
            <a:ext cx="9140632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2: Study Environment &amp; Boolean Logic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5;p79">
            <a:extLst>
              <a:ext uri="{FF2B5EF4-FFF2-40B4-BE49-F238E27FC236}">
                <a16:creationId xmlns:a16="http://schemas.microsoft.com/office/drawing/2014/main" id="{BDB111E1-5CBC-EC1B-0D5B-FA2F6D9266E4}"/>
              </a:ext>
            </a:extLst>
          </p:cNvPr>
          <p:cNvSpPr txBox="1"/>
          <p:nvPr userDrawn="1"/>
        </p:nvSpPr>
        <p:spPr>
          <a:xfrm>
            <a:off x="7340958" y="27386"/>
            <a:ext cx="180311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2024 Winter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0bbfbbf1d6_6_103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" name="Google Shape;45;g10bbfbbf1d6_6_10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10bbfbbf1d6_6_10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13;p79">
            <a:extLst>
              <a:ext uri="{FF2B5EF4-FFF2-40B4-BE49-F238E27FC236}">
                <a16:creationId xmlns:a16="http://schemas.microsoft.com/office/drawing/2014/main" id="{F9C7A146-FCE4-A239-E4AA-9C5E3A5230DF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14;p79">
            <a:extLst>
              <a:ext uri="{FF2B5EF4-FFF2-40B4-BE49-F238E27FC236}">
                <a16:creationId xmlns:a16="http://schemas.microsoft.com/office/drawing/2014/main" id="{281811C7-1F11-E42A-45FE-8C27D7364EF3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;p79">
            <a:extLst>
              <a:ext uri="{FF2B5EF4-FFF2-40B4-BE49-F238E27FC236}">
                <a16:creationId xmlns:a16="http://schemas.microsoft.com/office/drawing/2014/main" id="{681E9AB9-0866-6BD6-A9A3-D5587E534171}"/>
              </a:ext>
            </a:extLst>
          </p:cNvPr>
          <p:cNvSpPr txBox="1"/>
          <p:nvPr userDrawn="1"/>
        </p:nvSpPr>
        <p:spPr>
          <a:xfrm>
            <a:off x="3368" y="30551"/>
            <a:ext cx="9140632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2: Study Environment &amp; Boolean Logic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;p79">
            <a:extLst>
              <a:ext uri="{FF2B5EF4-FFF2-40B4-BE49-F238E27FC236}">
                <a16:creationId xmlns:a16="http://schemas.microsoft.com/office/drawing/2014/main" id="{BC5AB355-3A72-E8F6-0F53-FBDF824F78B7}"/>
              </a:ext>
            </a:extLst>
          </p:cNvPr>
          <p:cNvSpPr txBox="1"/>
          <p:nvPr userDrawn="1"/>
        </p:nvSpPr>
        <p:spPr>
          <a:xfrm>
            <a:off x="7340958" y="27386"/>
            <a:ext cx="180311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2024 Winter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406323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Study Environment &amp; Boolean Logic</a:t>
            </a:r>
            <a:endParaRPr b="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685800" y="5250426"/>
            <a:ext cx="7772400" cy="125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Study Environment</a:t>
            </a:r>
            <a:r>
              <a:rPr lang="zh-CN" altLang="en-US" sz="2400" dirty="0"/>
              <a:t> </a:t>
            </a:r>
            <a:r>
              <a:rPr lang="en-US" altLang="zh-CN" sz="2400" dirty="0"/>
              <a:t>Discussion,</a:t>
            </a:r>
            <a:r>
              <a:rPr lang="zh-CN" altLang="en-US" sz="2400" dirty="0"/>
              <a:t> </a:t>
            </a:r>
            <a:r>
              <a:rPr lang="en-US" altLang="zh-CN" sz="2400" dirty="0"/>
              <a:t>Boolean</a:t>
            </a:r>
            <a:r>
              <a:rPr lang="zh-CN" altLang="en-US" sz="2400" dirty="0"/>
              <a:t> </a:t>
            </a:r>
            <a:r>
              <a:rPr lang="en-US" altLang="zh-CN" sz="2400" dirty="0"/>
              <a:t>Logic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Functions,</a:t>
            </a:r>
            <a:r>
              <a:rPr lang="zh-CN" altLang="en-US" sz="2400" dirty="0"/>
              <a:t> </a:t>
            </a:r>
            <a:r>
              <a:rPr lang="en-US" altLang="zh-CN" sz="2400" dirty="0"/>
              <a:t>Foundational Logic Gates,</a:t>
            </a:r>
            <a:r>
              <a:rPr lang="zh-CN" altLang="en-US" sz="2400" dirty="0"/>
              <a:t> </a:t>
            </a:r>
            <a:r>
              <a:rPr lang="en-US" altLang="zh-CN" sz="2400" dirty="0"/>
              <a:t>Hardware Descriptive Languages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bbfbbf550_5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→ Truth Table</a:t>
            </a:r>
            <a:endParaRPr/>
          </a:p>
        </p:txBody>
      </p:sp>
      <p:sp>
        <p:nvSpPr>
          <p:cNvPr id="146" name="Google Shape;146;g10bbfbbf550_5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can build a truth table from an expression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Evaluate the Boolean expression on all possible inputs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47" name="Google Shape;147;g10bbfbbf550_5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148" name="Google Shape;148;g10bbfbbf550_5_0"/>
          <p:cNvGraphicFramePr/>
          <p:nvPr/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9" name="Google Shape;149;g10bbfbbf550_5_0"/>
          <p:cNvSpPr/>
          <p:nvPr/>
        </p:nvSpPr>
        <p:spPr>
          <a:xfrm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61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bbfbbf550_5_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55" name="Google Shape;155;g10bbfbbf550_5_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But can we do it in reverse?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56" name="Google Shape;156;g10bbfbbf550_5_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157" name="Google Shape;157;g10bbfbbf550_5_21"/>
          <p:cNvGraphicFramePr/>
          <p:nvPr/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8" name="Google Shape;158;g10bbfbbf550_5_21"/>
          <p:cNvSpPr/>
          <p:nvPr/>
        </p:nvSpPr>
        <p:spPr>
          <a:xfrm rot="10800000"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0bbfbbf550_5_21"/>
          <p:cNvSpPr txBox="1"/>
          <p:nvPr/>
        </p:nvSpPr>
        <p:spPr>
          <a:xfrm>
            <a:off x="4827950" y="3167400"/>
            <a:ext cx="217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167" name="Google Shape;167;p8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175" name="Google Shape;175;p9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183" name="Google Shape;183;p13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/>
              <a:t>We can describe a single row with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/>
              <a:t> and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191" name="Google Shape;191;p16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NOT C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can describe a single row with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AND</a:t>
            </a:r>
            <a:r>
              <a:rPr lang="en-US" dirty="0"/>
              <a:t> and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NOT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98" name="Google Shape;198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aphicFrame>
        <p:nvGraphicFramePr>
          <p:cNvPr id="199" name="Google Shape;199;p17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NOT C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C</a:t>
                      </a:r>
                      <a:endParaRPr sz="2000" b="1" u="none" strike="noStrike" cap="none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531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Then, we can combine the rows using </a:t>
            </a:r>
            <a:r>
              <a:rPr lang="en-US" dirty="0">
                <a:latin typeface="Cambria Math"/>
                <a:ea typeface="Cambria Math"/>
                <a:sym typeface="Cambria Math"/>
              </a:rPr>
              <a:t>OR</a:t>
            </a:r>
            <a:r>
              <a:rPr lang="en-US" dirty="0"/>
              <a:t> operations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1800"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sz="2000" b="1" dirty="0">
                <a:latin typeface="Cambria Math"/>
                <a:ea typeface="Cambria Math"/>
                <a:cs typeface="Cambria Math"/>
                <a:sym typeface="Cambria Math"/>
              </a:rPr>
              <a:t>F = </a:t>
            </a:r>
            <a:r>
              <a:rPr lang="en-US" sz="2000" b="1" dirty="0">
                <a:solidFill>
                  <a:srgbClr val="FF9A01"/>
                </a:solidFill>
                <a:latin typeface="Cambria Math"/>
                <a:ea typeface="Cambria Math"/>
                <a:cs typeface="Cambria Math"/>
                <a:sym typeface="Cambria Math"/>
              </a:rPr>
              <a:t>NOT(A) AND NOT(B) AND C </a:t>
            </a:r>
            <a:r>
              <a:rPr lang="en-US" sz="20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OR</a:t>
            </a:r>
            <a:r>
              <a:rPr lang="en-US" sz="2000" b="1" dirty="0">
                <a:solidFill>
                  <a:srgbClr val="FF9A0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000" b="1" dirty="0">
                <a:solidFill>
                  <a:srgbClr val="05B050"/>
                </a:solidFill>
                <a:latin typeface="Cambria Math"/>
                <a:ea typeface="Cambria Math"/>
                <a:cs typeface="Cambria Math"/>
                <a:sym typeface="Cambria Math"/>
              </a:rPr>
              <a:t>NOT(A) AND B AND C </a:t>
            </a:r>
            <a:r>
              <a:rPr lang="en-US" sz="20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OR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sz="2000" b="1" dirty="0">
                <a:solidFill>
                  <a:srgbClr val="05B050"/>
                </a:solidFill>
                <a:latin typeface="Cambria Math"/>
                <a:ea typeface="Cambria Math"/>
                <a:cs typeface="Cambria Math"/>
                <a:sym typeface="Cambria Math"/>
              </a:rPr>
              <a:t>      </a:t>
            </a:r>
            <a:r>
              <a:rPr lang="en-US" sz="2000" b="1" dirty="0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1600" b="1" dirty="0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000" b="1" dirty="0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A AND B AND NOT C </a:t>
            </a:r>
            <a:r>
              <a:rPr lang="en-US" sz="20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OR</a:t>
            </a:r>
            <a:r>
              <a:rPr lang="en-US" sz="2000" b="1" dirty="0">
                <a:solidFill>
                  <a:srgbClr val="FA3297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000" b="1" dirty="0">
                <a:solidFill>
                  <a:srgbClr val="05B0F0"/>
                </a:solidFill>
                <a:latin typeface="Cambria Math"/>
                <a:ea typeface="Cambria Math"/>
                <a:cs typeface="Cambria Math"/>
                <a:sym typeface="Cambria Math"/>
              </a:rPr>
              <a:t> A AND B AND C</a:t>
            </a:r>
            <a:endParaRPr sz="2000" b="1" dirty="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207" name="Google Shape;207;p30"/>
          <p:cNvGraphicFramePr/>
          <p:nvPr/>
        </p:nvGraphicFramePr>
        <p:xfrm>
          <a:off x="820246" y="2040620"/>
          <a:ext cx="6810650" cy="385762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5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20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9A0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NOT(B) AND C</a:t>
                      </a:r>
                      <a:endParaRPr sz="2000" b="1" u="none" strike="noStrike" cap="none">
                        <a:solidFill>
                          <a:srgbClr val="FF9A0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5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NOT(A) AND B AND C</a:t>
                      </a:r>
                      <a:endParaRPr sz="2000" b="1" u="none" strike="noStrike" cap="none">
                        <a:solidFill>
                          <a:srgbClr val="05B05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A3297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NOT C</a:t>
                      </a:r>
                      <a:endParaRPr sz="2000" b="1" u="none" strike="noStrike" cap="none">
                        <a:solidFill>
                          <a:srgbClr val="FA3297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2000" b="1" u="none" strike="noStrike" cap="none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5B0F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  A AND B AND C</a:t>
                      </a:r>
                      <a:endParaRPr sz="2000" b="1" u="none" strike="noStrike" cap="none" dirty="0">
                        <a:solidFill>
                          <a:srgbClr val="05B0F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← Truth Table</a:t>
            </a: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But can we do it in reverse?</a:t>
            </a: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Yes, we can! The strategy we used is </a:t>
            </a:r>
            <a:r>
              <a:rPr lang="en-US" b="1" dirty="0"/>
              <a:t>Boolean Function Synthesis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14" name="Google Shape;214;p3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215" name="Google Shape;215;p31"/>
          <p:cNvGraphicFramePr/>
          <p:nvPr/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" name="Google Shape;216;p31"/>
          <p:cNvSpPr/>
          <p:nvPr/>
        </p:nvSpPr>
        <p:spPr>
          <a:xfrm rot="10800000"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4827950" y="3167400"/>
            <a:ext cx="217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99;p7">
            <a:extLst>
              <a:ext uri="{FF2B5EF4-FFF2-40B4-BE49-F238E27FC236}">
                <a16:creationId xmlns:a16="http://schemas.microsoft.com/office/drawing/2014/main" id="{2E885D94-BC5F-4B43-96C4-EC4647D3F765}"/>
              </a:ext>
            </a:extLst>
          </p:cNvPr>
          <p:cNvSpPr txBox="1">
            <a:spLocks/>
          </p:cNvSpPr>
          <p:nvPr/>
        </p:nvSpPr>
        <p:spPr>
          <a:xfrm>
            <a:off x="396875" y="2422933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9A01"/>
                </a:solidFill>
              </a:rPr>
              <a:t>The Boolean Function Synthesis strategy works on every truth table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In CSE 390B, we will be asking you to write Boolean expressions that must be simplified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329A"/>
                </a:solidFill>
              </a:rPr>
              <a:t>The abstraction of voltages on a physical wire represents two values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A truth table lists every possible combination of inputs for a Boolean operation</a:t>
            </a:r>
            <a:endParaRPr lang="en-US" dirty="0"/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9A6533"/>
                </a:solidFill>
              </a:rPr>
              <a:t>We’re lost…</a:t>
            </a:r>
            <a:endParaRPr lang="en-US" dirty="0"/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594221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3200" dirty="0"/>
              <a:t>Which of the following statements is FALSE?</a:t>
            </a:r>
            <a:endParaRPr lang="en-US" dirty="0"/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1FE1CDC0-E8A1-5E07-9722-4011D31030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926066"/>
                  </p:ext>
                </p:extLst>
              </p:nvPr>
            </p:nvGraphicFramePr>
            <p:xfrm>
              <a:off x="-1" y="235670"/>
              <a:ext cx="9144001" cy="663175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1FE1CDC0-E8A1-5E07-9722-4011D31030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35670"/>
                <a:ext cx="9144001" cy="66317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Checking in on Project 1</a:t>
            </a:r>
            <a:endParaRPr dirty="0"/>
          </a:p>
        </p:txBody>
      </p:sp>
      <p:sp>
        <p:nvSpPr>
          <p:cNvPr id="99" name="Google Shape;99;p8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1375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indent="-347472"/>
            <a:r>
              <a:rPr lang="en-US" altLang="zh-CN" dirty="0"/>
              <a:t>Remember to double-check your submission on GitLab</a:t>
            </a:r>
          </a:p>
          <a:p>
            <a:pPr marL="649224" lvl="1" indent="-283462">
              <a:buSzPts val="2080"/>
            </a:pPr>
            <a:r>
              <a:rPr lang="en-US" altLang="zh-CN" dirty="0"/>
              <a:t>Navigate to GitLab, open tags, and verify that the associated commit includes your expected changes</a:t>
            </a:r>
          </a:p>
          <a:p>
            <a:pPr marL="0" lvl="0" indent="0">
              <a:buNone/>
            </a:pPr>
            <a:endParaRPr lang="en-US" dirty="0"/>
          </a:p>
          <a:p>
            <a:pPr marL="347472" lvl="0" indent="-347472"/>
            <a:r>
              <a:rPr lang="en-US" dirty="0"/>
              <a:t>How has Project 1 been coming along?</a:t>
            </a:r>
          </a:p>
          <a:p>
            <a:pPr marL="365762" lvl="1" indent="0">
              <a:buSzPts val="2080"/>
              <a:buNone/>
            </a:pPr>
            <a:endParaRPr lang="en-US" altLang="zh-CN" dirty="0"/>
          </a:p>
          <a:p>
            <a:pPr marL="649224" lvl="1" indent="-283462">
              <a:buSzPts val="2080"/>
            </a:pPr>
            <a:endParaRPr lang="en-US" dirty="0"/>
          </a:p>
          <a:p>
            <a:pPr marL="347472" indent="-347472"/>
            <a:r>
              <a:rPr lang="en-US" dirty="0"/>
              <a:t>What questions do you have about Project 1?</a:t>
            </a: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00" name="Google Shape;100;p8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95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sz="2200" b="1" dirty="0"/>
          </a:p>
          <a:p>
            <a:pPr marL="347472" lvl="0" indent="-347472"/>
            <a:r>
              <a:rPr lang="en-US" dirty="0"/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Function Synthesis Strategy</a:t>
            </a:r>
          </a:p>
          <a:p>
            <a:pPr marL="649224" lvl="1" indent="-283462">
              <a:buSzPts val="2080"/>
            </a:pPr>
            <a:endParaRPr lang="en-US" b="1" dirty="0"/>
          </a:p>
          <a:p>
            <a:pPr marL="347472" lvl="0" indent="-347472"/>
            <a:r>
              <a:rPr lang="en-US" altLang="zh-CN" b="1" dirty="0">
                <a:solidFill>
                  <a:srgbClr val="4B2A85"/>
                </a:solidFill>
              </a:rPr>
              <a:t>Hardware</a:t>
            </a:r>
            <a:r>
              <a:rPr lang="zh-CN" altLang="en-US" b="1" dirty="0">
                <a:solidFill>
                  <a:srgbClr val="4B2A85"/>
                </a:solidFill>
              </a:rPr>
              <a:t> </a:t>
            </a:r>
            <a:r>
              <a:rPr lang="en-US" altLang="zh-CN" b="1" dirty="0">
                <a:solidFill>
                  <a:srgbClr val="4B2A85"/>
                </a:solidFill>
              </a:rPr>
              <a:t>Descriptive</a:t>
            </a:r>
            <a:r>
              <a:rPr lang="zh-CN" altLang="en-US" b="1" dirty="0">
                <a:solidFill>
                  <a:srgbClr val="4B2A85"/>
                </a:solidFill>
              </a:rPr>
              <a:t> </a:t>
            </a:r>
            <a:r>
              <a:rPr lang="en-US" altLang="zh-CN" b="1" dirty="0">
                <a:solidFill>
                  <a:srgbClr val="4B2A85"/>
                </a:solidFill>
              </a:rPr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HDL Syntax,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b="1" dirty="0">
                <a:solidFill>
                  <a:srgbClr val="4B2A85"/>
                </a:solidFill>
              </a:rPr>
              <a:t> Gate Example</a:t>
            </a:r>
          </a:p>
          <a:p>
            <a:pPr marL="649224" lvl="1" indent="-283462">
              <a:buSzPts val="2080"/>
            </a:pPr>
            <a:endParaRPr lang="en-US" b="1" dirty="0"/>
          </a:p>
          <a:p>
            <a:pPr marL="347472" lvl="0" indent="-347472"/>
            <a:r>
              <a:rPr lang="en-US" altLang="zh-CN" dirty="0"/>
              <a:t>Foundational Logic Gates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Mux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DMux</a:t>
            </a:r>
            <a:r>
              <a:rPr lang="en-US" altLang="zh-CN" dirty="0"/>
              <a:t> Gates</a:t>
            </a:r>
          </a:p>
          <a:p>
            <a:pPr marL="649224" lvl="1" indent="-283462">
              <a:buSzPts val="2080"/>
            </a:pPr>
            <a:r>
              <a:rPr lang="en-US" altLang="zh-CN" dirty="0"/>
              <a:t>Example of Implementing an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 Gate in HDL</a:t>
            </a:r>
          </a:p>
        </p:txBody>
      </p:sp>
    </p:spTree>
    <p:extLst>
      <p:ext uri="{BB962C8B-B14F-4D97-AF65-F5344CB8AC3E}">
        <p14:creationId xmlns:p14="http://schemas.microsoft.com/office/powerpoint/2010/main" val="351037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Hardware Design Language (HDL)</a:t>
            </a:r>
            <a:endParaRPr dirty="0"/>
          </a:p>
        </p:txBody>
      </p:sp>
      <p:sp>
        <p:nvSpPr>
          <p:cNvPr id="237" name="Google Shape;237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HDL is a programming language to specify hardware components and how they’re connected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Another way of describing a Boolean function!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Many Hardware Design Languages are used today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E.g., VHDL, Verilog, SystemVerilog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 this course, we’ll use a simple HDL language called “HDL”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Unlike Java, HDL is a </a:t>
            </a:r>
            <a:r>
              <a:rPr lang="en-US" b="1" dirty="0"/>
              <a:t>declarative</a:t>
            </a:r>
            <a:r>
              <a:rPr lang="en-US" dirty="0"/>
              <a:t> language. This means the following: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 order of statements (lines of code) doesn’t matter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are describing a physical system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</a:rPr>
              <a:t>Hardware Design Language (HDL)</a:t>
            </a:r>
            <a:endParaRPr dirty="0"/>
          </a:p>
        </p:txBody>
      </p:sp>
      <p:sp>
        <p:nvSpPr>
          <p:cNvPr id="244" name="Google Shape;244;p11"/>
          <p:cNvSpPr txBox="1">
            <a:spLocks noGrp="1"/>
          </p:cNvSpPr>
          <p:nvPr>
            <p:ph type="body" idx="1"/>
          </p:nvPr>
        </p:nvSpPr>
        <p:spPr>
          <a:xfrm>
            <a:off x="396875" y="132143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Format of an HDL file</a:t>
            </a:r>
            <a:endParaRPr dirty="0"/>
          </a:p>
          <a:p>
            <a:pPr marL="649224" lvl="1" indent="-269493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200"/>
              <a:buChar char="▪"/>
            </a:pPr>
            <a:r>
              <a:rPr lang="en-US" dirty="0"/>
              <a:t>File comment describes expected behavior</a:t>
            </a:r>
            <a:endParaRPr dirty="0"/>
          </a:p>
          <a:p>
            <a:pPr marL="649224" lvl="1" indent="-269493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200"/>
              <a:buChar char="▪"/>
            </a:pPr>
            <a:r>
              <a:rPr lang="en-US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dirty="0"/>
              <a:t> names chip inputs, </a:t>
            </a:r>
            <a:r>
              <a:rPr lang="en-US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dirty="0"/>
              <a:t> names chip outputs</a:t>
            </a:r>
            <a:endParaRPr dirty="0"/>
          </a:p>
          <a:p>
            <a:pPr marL="649224" lvl="1" indent="-269493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200"/>
              <a:buChar char="▪"/>
            </a:pPr>
            <a:r>
              <a:rPr lang="en-US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dirty="0"/>
              <a:t> specify the components (i.e., other gates) that implement the chip</a:t>
            </a:r>
            <a:endParaRPr dirty="0"/>
          </a:p>
        </p:txBody>
      </p:sp>
      <p:sp>
        <p:nvSpPr>
          <p:cNvPr id="245" name="Google Shape;245;p11"/>
          <p:cNvSpPr/>
          <p:nvPr/>
        </p:nvSpPr>
        <p:spPr>
          <a:xfrm>
            <a:off x="740599" y="3471525"/>
            <a:ext cx="8747100" cy="3217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* And gate: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* out = 1 only if both a and b are 1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And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// Put your code here:</a:t>
            </a:r>
            <a:endParaRPr sz="1800" b="1" i="0" u="none" strike="noStrike" cap="none" dirty="0">
              <a:solidFill>
                <a:srgbClr val="0099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Reusing Components</a:t>
            </a:r>
            <a:endParaRPr/>
          </a:p>
        </p:txBody>
      </p:sp>
      <p:sp>
        <p:nvSpPr>
          <p:cNvPr id="252" name="Google Shape;252;p1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You can (and should!) use chips you have already implemented to implement subsequent chips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give you one gate,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dirty="0"/>
              <a:t>, to start out with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Implication: The entire computer you will be building will be use 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dirty="0"/>
              <a:t> gates as its foundation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also provide you with some chips you can use without implementing</a:t>
            </a:r>
            <a:endParaRPr dirty="0"/>
          </a:p>
        </p:txBody>
      </p: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HDL Component Example: AND</a:t>
            </a:r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The chip specification tells us the name of the input and output wires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w1 AND w2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49224" lvl="1" indent="-283464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HDL Syntax for using (being a client of the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/>
              <a:t> gate):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And(a=w1, b=w2, out=w3);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4" algn="l" rtl="0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Equivalent circuit diagram:</a:t>
            </a:r>
            <a:endParaRPr dirty="0"/>
          </a:p>
        </p:txBody>
      </p:sp>
      <p:sp>
        <p:nvSpPr>
          <p:cNvPr id="260" name="Google Shape;260;p4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61" name="Google Shape;261;p42"/>
          <p:cNvSpPr/>
          <p:nvPr/>
        </p:nvSpPr>
        <p:spPr>
          <a:xfrm>
            <a:off x="2998025" y="1941500"/>
            <a:ext cx="3890700" cy="1889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And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2" descr="A picture containing text, clipart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9354" y="5307131"/>
            <a:ext cx="3975971" cy="148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48CB46-B1F1-2399-BD4A-0BED8B92FE15}"/>
              </a:ext>
            </a:extLst>
          </p:cNvPr>
          <p:cNvSpPr txBox="1"/>
          <p:nvPr/>
        </p:nvSpPr>
        <p:spPr>
          <a:xfrm>
            <a:off x="6061099" y="5495925"/>
            <a:ext cx="7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5102D-650E-EF23-1F62-478617A16404}"/>
              </a:ext>
            </a:extLst>
          </p:cNvPr>
          <p:cNvSpPr txBox="1"/>
          <p:nvPr/>
        </p:nvSpPr>
        <p:spPr>
          <a:xfrm>
            <a:off x="6061099" y="6237656"/>
            <a:ext cx="7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  <a:sym typeface="Courier New"/>
              </a:rPr>
              <a:t>b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7E37D-9B33-9514-36F2-9334F4AFE044}"/>
              </a:ext>
            </a:extLst>
          </p:cNvPr>
          <p:cNvSpPr/>
          <p:nvPr/>
        </p:nvSpPr>
        <p:spPr>
          <a:xfrm>
            <a:off x="6853579" y="6156961"/>
            <a:ext cx="431141" cy="295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9A05E-07E1-C742-7735-3E7B1D360E64}"/>
              </a:ext>
            </a:extLst>
          </p:cNvPr>
          <p:cNvSpPr txBox="1"/>
          <p:nvPr/>
        </p:nvSpPr>
        <p:spPr>
          <a:xfrm>
            <a:off x="6762662" y="6108235"/>
            <a:ext cx="7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  <a:sym typeface="Courier New"/>
              </a:rPr>
              <a:t>out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/>
          <p:nvPr/>
        </p:nvSpPr>
        <p:spPr>
          <a:xfrm>
            <a:off x="1049999" y="3615447"/>
            <a:ext cx="8747100" cy="3089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 * Bit-wise And of two 4-bit inputs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9972"/>
                </a:solidFill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And4 {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a[4], b[4];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out[4];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5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(a=a[0], b=b[0], out=out[0]);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(a=a[1], b=b[1], out=out[1]);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(a=a[2], b=b[2], out=out[2]);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(a=a[3], b=b[3], out=out[3]);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Multi-bit Buses in HDL</a:t>
            </a:r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It can be useful to manipulate groups of wires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Char char="▪"/>
            </a:pPr>
            <a:r>
              <a:rPr lang="en-US" dirty="0"/>
              <a:t>Called a “bus” of wires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HDL provides array like syntax for manipulating buses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And4</a:t>
            </a:r>
            <a:r>
              <a:rPr lang="en-US" dirty="0"/>
              <a:t> chip example: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70" name="Google Shape;270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HDL Resources</a:t>
            </a:r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HDL will feel unfamiliar at first, and that’s okay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Resources for helping you navigate HDL linked under the </a:t>
            </a:r>
            <a:r>
              <a:rPr lang="en-US" dirty="0">
                <a:solidFill>
                  <a:schemeClr val="tx1"/>
                </a:solidFill>
              </a:rPr>
              <a:t>Resources page </a:t>
            </a:r>
            <a:r>
              <a:rPr lang="en-US" dirty="0"/>
              <a:t>on the course website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HDL Survival guide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Appendix A (HDL Spec)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Chip Set Overview (to help you remember the inputs/outputs for various chips)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Chapter readings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277" name="Google Shape;277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sz="2200" b="1" dirty="0"/>
          </a:p>
          <a:p>
            <a:pPr marL="347472" lvl="0" indent="-347472"/>
            <a:r>
              <a:rPr lang="en-US" dirty="0"/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Function Synthesis Strategy</a:t>
            </a:r>
          </a:p>
          <a:p>
            <a:pPr marL="649224" lvl="1" indent="-283462">
              <a:buSzPts val="2080"/>
            </a:pPr>
            <a:endParaRPr lang="en-US" altLang="zh-CN" dirty="0"/>
          </a:p>
          <a:p>
            <a:pPr marL="347472" lvl="0" indent="-347472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dirty="0"/>
              <a:t>HDL Syntax,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 Gate Example</a:t>
            </a:r>
          </a:p>
          <a:p>
            <a:pPr marL="365761" lvl="1" indent="0">
              <a:lnSpc>
                <a:spcPct val="100000"/>
              </a:lnSpc>
              <a:spcBef>
                <a:spcPts val="440"/>
              </a:spcBef>
              <a:buNone/>
            </a:pPr>
            <a:endParaRPr lang="en-US" altLang="zh-CN" dirty="0"/>
          </a:p>
          <a:p>
            <a:pPr marL="347472" lvl="0" indent="-347472"/>
            <a:r>
              <a:rPr lang="en-US" altLang="zh-CN" b="1" dirty="0">
                <a:solidFill>
                  <a:srgbClr val="4B2A85"/>
                </a:solidFill>
              </a:rPr>
              <a:t>Foundational Logic Gates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Mux</a:t>
            </a:r>
            <a:r>
              <a:rPr lang="en-US" altLang="zh-CN" b="1" dirty="0">
                <a:solidFill>
                  <a:srgbClr val="4B2A85"/>
                </a:solidFill>
              </a:rPr>
              <a:t>, </a:t>
            </a:r>
            <a:r>
              <a:rPr lang="en-US" altLang="zh-CN" b="1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DMux</a:t>
            </a:r>
            <a:r>
              <a:rPr lang="en-US" altLang="zh-CN" b="1" dirty="0">
                <a:solidFill>
                  <a:srgbClr val="4B2A85"/>
                </a:solidFill>
              </a:rPr>
              <a:t> Gates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Example of Implementing an </a:t>
            </a:r>
            <a:r>
              <a:rPr lang="en-US" altLang="zh-CN" b="1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b="1" dirty="0">
                <a:solidFill>
                  <a:srgbClr val="4B2A85"/>
                </a:solidFill>
              </a:rPr>
              <a:t> Gate in HDL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40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Foundational Building Block</a:t>
            </a:r>
            <a:endParaRPr dirty="0"/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/>
              <a:t>It all starts with the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NAND</a:t>
            </a:r>
            <a:r>
              <a:rPr lang="en-US" dirty="0"/>
              <a:t> gate</a:t>
            </a: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None/>
            </a:pPr>
            <a:endParaRPr lang="en-US" dirty="0"/>
          </a:p>
          <a:p>
            <a:pPr marL="347472" lvl="0" indent="-34747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NAND</a:t>
            </a:r>
            <a:r>
              <a:rPr lang="en-US" dirty="0"/>
              <a:t> is short for “Not And”</a:t>
            </a:r>
          </a:p>
          <a:p>
            <a:pPr marL="649224" lvl="1" indent="-283463"/>
            <a:r>
              <a:rPr lang="en-US" dirty="0"/>
              <a:t>The same output as the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en-US" dirty="0"/>
              <a:t> gate, but every output bit is negated (flipped)</a:t>
            </a:r>
          </a:p>
        </p:txBody>
      </p:sp>
      <p:sp>
        <p:nvSpPr>
          <p:cNvPr id="309" name="Google Shape;309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graphicFrame>
        <p:nvGraphicFramePr>
          <p:cNvPr id="5" name="Google Shape;299;p44">
            <a:extLst>
              <a:ext uri="{FF2B5EF4-FFF2-40B4-BE49-F238E27FC236}">
                <a16:creationId xmlns:a16="http://schemas.microsoft.com/office/drawing/2014/main" id="{53479EA1-DEDE-D24D-B223-9E4EC6D4B3DE}"/>
              </a:ext>
            </a:extLst>
          </p:cNvPr>
          <p:cNvGraphicFramePr/>
          <p:nvPr/>
        </p:nvGraphicFramePr>
        <p:xfrm>
          <a:off x="1576040" y="3842223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300;p44">
            <a:extLst>
              <a:ext uri="{FF2B5EF4-FFF2-40B4-BE49-F238E27FC236}">
                <a16:creationId xmlns:a16="http://schemas.microsoft.com/office/drawing/2014/main" id="{1F36AFAC-F8F9-F345-9AF5-DD8C4285399A}"/>
              </a:ext>
            </a:extLst>
          </p:cNvPr>
          <p:cNvSpPr txBox="1"/>
          <p:nvPr/>
        </p:nvSpPr>
        <p:spPr>
          <a:xfrm>
            <a:off x="1576040" y="5467874"/>
            <a:ext cx="2252730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oogle Shape;301;p44">
            <a:extLst>
              <a:ext uri="{FF2B5EF4-FFF2-40B4-BE49-F238E27FC236}">
                <a16:creationId xmlns:a16="http://schemas.microsoft.com/office/drawing/2014/main" id="{C56D010C-5733-014A-9B6F-6A43C721774E}"/>
              </a:ext>
            </a:extLst>
          </p:cNvPr>
          <p:cNvGraphicFramePr/>
          <p:nvPr/>
        </p:nvGraphicFramePr>
        <p:xfrm>
          <a:off x="5353381" y="3842223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302;p44">
            <a:extLst>
              <a:ext uri="{FF2B5EF4-FFF2-40B4-BE49-F238E27FC236}">
                <a16:creationId xmlns:a16="http://schemas.microsoft.com/office/drawing/2014/main" id="{5A358E45-A3C4-AB47-97BB-A904B948BFCF}"/>
              </a:ext>
            </a:extLst>
          </p:cNvPr>
          <p:cNvSpPr txBox="1"/>
          <p:nvPr/>
        </p:nvSpPr>
        <p:spPr>
          <a:xfrm>
            <a:off x="5353381" y="5467874"/>
            <a:ext cx="2252730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Building Gates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5" name="Google Shape;315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24500" cy="53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Recall the </a:t>
            </a:r>
            <a:r>
              <a:rPr lang="en-US" b="1" dirty="0"/>
              <a:t>Boolean Function Synthesis</a:t>
            </a:r>
            <a:r>
              <a:rPr lang="en-US" dirty="0"/>
              <a:t> strategy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saw how we can represent any truth table in terms of three gates: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Or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First, we can represent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directly from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endParaRPr b="1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Char char="▪"/>
            </a:pP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Not a = a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Then, we can represent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in terms of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endParaRPr b="1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Font typeface="Courier New"/>
              <a:buChar char="▪"/>
            </a:pP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a And b = Not(a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Nand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 b)</a:t>
            </a: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Represent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in terms of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b="1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Calibri"/>
              <a:buChar char="▪"/>
            </a:pPr>
            <a:r>
              <a:rPr lang="en-US" dirty="0">
                <a:solidFill>
                  <a:schemeClr val="tx1"/>
                </a:solidFill>
              </a:rPr>
              <a:t>Apply De Morgan’s Law</a:t>
            </a:r>
            <a:endParaRPr dirty="0">
              <a:solidFill>
                <a:schemeClr val="tx1"/>
              </a:solidFill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a Or b = Not(Not(a) And Not(b)) </a:t>
            </a:r>
            <a:r>
              <a:rPr lang="en-US" dirty="0">
                <a:solidFill>
                  <a:schemeClr val="tx1"/>
                </a:solidFill>
              </a:rPr>
              <a:t>[De Morgan’s Law]</a:t>
            </a:r>
            <a:endParaRPr b="1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16" name="Google Shape;316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>
                <a:solidFill>
                  <a:srgbClr val="4B2A85"/>
                </a:solidFill>
              </a:rPr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sz="2200" b="1" dirty="0"/>
          </a:p>
          <a:p>
            <a:pPr marL="347472" lvl="0" indent="-347472"/>
            <a:r>
              <a:rPr lang="en-US" dirty="0"/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dirty="0"/>
              <a:t>Boolean Function Synthesis Strategy</a:t>
            </a:r>
          </a:p>
          <a:p>
            <a:pPr marL="649224" lvl="1" indent="-283462">
              <a:buSzPts val="2080"/>
            </a:pPr>
            <a:endParaRPr lang="en-US" b="1" dirty="0"/>
          </a:p>
          <a:p>
            <a:pPr marL="347472" lvl="0" indent="-347472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dirty="0"/>
              <a:t>HDL Syntax,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 Gate Example</a:t>
            </a:r>
          </a:p>
          <a:p>
            <a:pPr marL="649224" lvl="1" indent="-283462">
              <a:buSzPts val="2080"/>
            </a:pPr>
            <a:endParaRPr lang="en-US" altLang="zh-CN" dirty="0"/>
          </a:p>
          <a:p>
            <a:pPr marL="347472" lvl="0" indent="-347472"/>
            <a:r>
              <a:rPr lang="en-US" altLang="zh-CN" dirty="0"/>
              <a:t>Foundational Logic Gates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Mux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DMux</a:t>
            </a:r>
            <a:r>
              <a:rPr lang="en-US" altLang="zh-CN" dirty="0"/>
              <a:t> Gates</a:t>
            </a:r>
          </a:p>
          <a:p>
            <a:pPr marL="649224" lvl="1" indent="-283462">
              <a:buSzPts val="2080"/>
            </a:pPr>
            <a:r>
              <a:rPr lang="en-US" altLang="zh-CN" dirty="0"/>
              <a:t>Example of Implementing an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 Gate in HDL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Making Decisions in Hardware</a:t>
            </a:r>
            <a:endParaRPr dirty="0"/>
          </a:p>
        </p:txBody>
      </p:sp>
      <p:sp>
        <p:nvSpPr>
          <p:cNvPr id="156" name="Google Shape;156;p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1375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We write if/else statements in Java with the understanding that </a:t>
            </a:r>
            <a:r>
              <a:rPr lang="en-US" i="1" dirty="0"/>
              <a:t>only one </a:t>
            </a:r>
            <a:r>
              <a:rPr lang="en-US" dirty="0"/>
              <a:t>of the branches will run</a:t>
            </a:r>
          </a:p>
          <a:p>
            <a:pPr marL="640080" lvl="1" indent="-283464"/>
            <a:r>
              <a:rPr lang="en-US" dirty="0"/>
              <a:t>For example, in the following code, we expect to compute one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a &amp; 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a | 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(not both)</a:t>
            </a:r>
          </a:p>
          <a:p>
            <a:pPr marL="347472" lvl="0" indent="-347472"/>
            <a:endParaRPr lang="en-US" dirty="0"/>
          </a:p>
          <a:p>
            <a:pPr marL="347472" lvl="0" indent="-347472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347472" lvl="0" indent="-347472"/>
            <a:r>
              <a:rPr lang="en-US" dirty="0"/>
              <a:t>In hardware, the entire circuit is always executing</a:t>
            </a:r>
          </a:p>
          <a:p>
            <a:pPr marL="640080" lvl="1" indent="-283464"/>
            <a:r>
              <a:rPr lang="en-US" dirty="0"/>
              <a:t>We can’t “turn off” a part of a circuit based on a condition</a:t>
            </a:r>
          </a:p>
          <a:p>
            <a:pPr marL="640080" lvl="1" indent="-283464"/>
            <a:r>
              <a:rPr lang="en-US" dirty="0"/>
              <a:t>Instead, we create circuits for different conditions and choose which output based on a condition instead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182880" indent="-283464">
              <a:spcBef>
                <a:spcPts val="24"/>
              </a:spcBef>
              <a:buSzPts val="2420"/>
              <a:buChar char="▪"/>
            </a:pPr>
            <a:endParaRPr dirty="0"/>
          </a:p>
        </p:txBody>
      </p:sp>
      <p:sp>
        <p:nvSpPr>
          <p:cNvPr id="157" name="Google Shape;157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5443680" y="2682145"/>
            <a:ext cx="457200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 (c == 0) { 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out = a &amp; b;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else { 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out = a | b;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lang="en-US" sz="2000" b="0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Decisions in Hardware: Mux Gate</a:t>
            </a:r>
            <a:endParaRPr dirty="0"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6745166" cy="500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We can use a </a:t>
            </a:r>
            <a:r>
              <a:rPr lang="en-US" b="1" dirty="0"/>
              <a:t>Multiplexer (Mux) gate</a:t>
            </a:r>
            <a:r>
              <a:rPr lang="en-US" dirty="0"/>
              <a:t> to choose which singular input to output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Takes three inputs: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sel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 == 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out = a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Otherwise,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out = b</a:t>
            </a:r>
          </a:p>
          <a:p>
            <a:pPr marL="347472" indent="-347472"/>
            <a:endParaRPr lang="en-US" dirty="0"/>
          </a:p>
          <a:p>
            <a:pPr marL="347472" indent="-347472"/>
            <a:r>
              <a:rPr lang="en-US" dirty="0"/>
              <a:t>Mux Gate Truth Table: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5761" lvl="1" indent="0">
              <a:lnSpc>
                <a:spcPct val="100000"/>
              </a:lnSpc>
              <a:spcBef>
                <a:spcPts val="44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166" name="Google Shape;166;p14"/>
          <p:cNvSpPr/>
          <p:nvPr/>
        </p:nvSpPr>
        <p:spPr>
          <a:xfrm rot="5400000">
            <a:off x="6907104" y="1577301"/>
            <a:ext cx="1243324" cy="506870"/>
          </a:xfrm>
          <a:prstGeom prst="trapezoid">
            <a:avLst>
              <a:gd name="adj" fmla="val 69615"/>
            </a:avLst>
          </a:prstGeom>
          <a:solidFill>
            <a:srgbClr val="C9DAF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4"/>
          <p:cNvCxnSpPr/>
          <p:nvPr/>
        </p:nvCxnSpPr>
        <p:spPr>
          <a:xfrm>
            <a:off x="6924443" y="1586808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" name="Google Shape;168;p14"/>
          <p:cNvCxnSpPr/>
          <p:nvPr/>
        </p:nvCxnSpPr>
        <p:spPr>
          <a:xfrm>
            <a:off x="6924443" y="2110156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9" name="Google Shape;169;p14"/>
          <p:cNvCxnSpPr/>
          <p:nvPr/>
        </p:nvCxnSpPr>
        <p:spPr>
          <a:xfrm>
            <a:off x="7766839" y="1845348"/>
            <a:ext cx="35072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p14"/>
          <p:cNvCxnSpPr/>
          <p:nvPr/>
        </p:nvCxnSpPr>
        <p:spPr>
          <a:xfrm rot="10800000">
            <a:off x="7563477" y="2255527"/>
            <a:ext cx="0" cy="3474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1" name="Google Shape;171;p14"/>
          <p:cNvSpPr txBox="1"/>
          <p:nvPr/>
        </p:nvSpPr>
        <p:spPr>
          <a:xfrm>
            <a:off x="7275331" y="1683749"/>
            <a:ext cx="5229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6644610" y="1435287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6644610" y="1956267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7316481" y="2602999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8117567" y="1696626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8D093-F1AF-AB44-ADDA-E384AB7D7480}"/>
              </a:ext>
            </a:extLst>
          </p:cNvPr>
          <p:cNvSpPr txBox="1"/>
          <p:nvPr/>
        </p:nvSpPr>
        <p:spPr>
          <a:xfrm>
            <a:off x="7303697" y="1440850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5C3052-C1B4-D44B-B82C-ECAF129B8692}"/>
              </a:ext>
            </a:extLst>
          </p:cNvPr>
          <p:cNvSpPr txBox="1"/>
          <p:nvPr/>
        </p:nvSpPr>
        <p:spPr>
          <a:xfrm>
            <a:off x="7303697" y="1957628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graphicFrame>
        <p:nvGraphicFramePr>
          <p:cNvPr id="3" name="Google Shape;367;g10bbfbbf550_2_25">
            <a:extLst>
              <a:ext uri="{FF2B5EF4-FFF2-40B4-BE49-F238E27FC236}">
                <a16:creationId xmlns:a16="http://schemas.microsoft.com/office/drawing/2014/main" id="{AADDAFF0-150B-484F-EB48-364B72C1AEEE}"/>
              </a:ext>
            </a:extLst>
          </p:cNvPr>
          <p:cNvGraphicFramePr/>
          <p:nvPr/>
        </p:nvGraphicFramePr>
        <p:xfrm>
          <a:off x="4572000" y="3305934"/>
          <a:ext cx="3717436" cy="32919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2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539579523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sel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190732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19623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999213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881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Decisions in Hardware: </a:t>
            </a:r>
            <a:r>
              <a:rPr lang="en-US" dirty="0" err="1"/>
              <a:t>DMux</a:t>
            </a:r>
            <a:r>
              <a:rPr lang="en-US" dirty="0"/>
              <a:t> Gate</a:t>
            </a:r>
            <a:endParaRPr dirty="0"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6909028" cy="500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A </a:t>
            </a:r>
            <a:r>
              <a:rPr lang="en-US" b="1" dirty="0"/>
              <a:t>Demultiplexer (</a:t>
            </a:r>
            <a:r>
              <a:rPr lang="en-US" b="1" dirty="0" err="1"/>
              <a:t>DMux</a:t>
            </a:r>
            <a:r>
              <a:rPr lang="en-US" b="1" dirty="0"/>
              <a:t>) gate </a:t>
            </a:r>
            <a:r>
              <a:rPr lang="en-US" dirty="0"/>
              <a:t>passes one input to one of two outputs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to the rest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/>
              <a:t>Takes two inputs: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sel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 == 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 = 0</a:t>
            </a:r>
          </a:p>
          <a:p>
            <a:pPr marL="649224" lvl="1" indent="-283463">
              <a:lnSpc>
                <a:spcPct val="100000"/>
              </a:lnSpc>
              <a:spcBef>
                <a:spcPts val="44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Otherwise,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0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 = in</a:t>
            </a: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indent="-347472"/>
            <a:r>
              <a:rPr lang="en-US" dirty="0" err="1"/>
              <a:t>DMux</a:t>
            </a:r>
            <a:r>
              <a:rPr lang="en-US" dirty="0"/>
              <a:t> Gate Truth Table: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dirty="0"/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17" name="Google Shape;166;p14">
            <a:extLst>
              <a:ext uri="{FF2B5EF4-FFF2-40B4-BE49-F238E27FC236}">
                <a16:creationId xmlns:a16="http://schemas.microsoft.com/office/drawing/2014/main" id="{BE637480-88E9-3C4A-A55D-30F3013DCE3A}"/>
              </a:ext>
            </a:extLst>
          </p:cNvPr>
          <p:cNvSpPr/>
          <p:nvPr/>
        </p:nvSpPr>
        <p:spPr>
          <a:xfrm rot="16200000" flipH="1">
            <a:off x="6937677" y="2284343"/>
            <a:ext cx="1243324" cy="506870"/>
          </a:xfrm>
          <a:prstGeom prst="trapezoid">
            <a:avLst>
              <a:gd name="adj" fmla="val 69615"/>
            </a:avLst>
          </a:prstGeom>
          <a:solidFill>
            <a:srgbClr val="C9DAF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22E964-897E-1C4A-9165-24D31A680002}"/>
              </a:ext>
            </a:extLst>
          </p:cNvPr>
          <p:cNvSpPr txBox="1"/>
          <p:nvPr/>
        </p:nvSpPr>
        <p:spPr>
          <a:xfrm>
            <a:off x="7526309" y="2127704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cxnSp>
        <p:nvCxnSpPr>
          <p:cNvPr id="18" name="Google Shape;167;p14">
            <a:extLst>
              <a:ext uri="{FF2B5EF4-FFF2-40B4-BE49-F238E27FC236}">
                <a16:creationId xmlns:a16="http://schemas.microsoft.com/office/drawing/2014/main" id="{4C2EB26E-CB06-6E43-AA69-5D01486857ED}"/>
              </a:ext>
            </a:extLst>
          </p:cNvPr>
          <p:cNvCxnSpPr/>
          <p:nvPr/>
        </p:nvCxnSpPr>
        <p:spPr>
          <a:xfrm>
            <a:off x="7816014" y="2273828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168;p14">
            <a:extLst>
              <a:ext uri="{FF2B5EF4-FFF2-40B4-BE49-F238E27FC236}">
                <a16:creationId xmlns:a16="http://schemas.microsoft.com/office/drawing/2014/main" id="{A6527272-8BF4-6645-BE4C-8BDC36E9BEC4}"/>
              </a:ext>
            </a:extLst>
          </p:cNvPr>
          <p:cNvCxnSpPr/>
          <p:nvPr/>
        </p:nvCxnSpPr>
        <p:spPr>
          <a:xfrm>
            <a:off x="7816022" y="2817198"/>
            <a:ext cx="3474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169;p14">
            <a:extLst>
              <a:ext uri="{FF2B5EF4-FFF2-40B4-BE49-F238E27FC236}">
                <a16:creationId xmlns:a16="http://schemas.microsoft.com/office/drawing/2014/main" id="{6A8B1E0A-FD31-B541-9005-7EA74B3D3737}"/>
              </a:ext>
            </a:extLst>
          </p:cNvPr>
          <p:cNvCxnSpPr/>
          <p:nvPr/>
        </p:nvCxnSpPr>
        <p:spPr>
          <a:xfrm>
            <a:off x="6949758" y="2552390"/>
            <a:ext cx="35072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" name="Google Shape;170;p14">
            <a:extLst>
              <a:ext uri="{FF2B5EF4-FFF2-40B4-BE49-F238E27FC236}">
                <a16:creationId xmlns:a16="http://schemas.microsoft.com/office/drawing/2014/main" id="{AE078723-0E16-384E-A41D-0E2BF6E7CB65}"/>
              </a:ext>
            </a:extLst>
          </p:cNvPr>
          <p:cNvCxnSpPr/>
          <p:nvPr/>
        </p:nvCxnSpPr>
        <p:spPr>
          <a:xfrm rot="10800000">
            <a:off x="7533982" y="2955894"/>
            <a:ext cx="0" cy="3474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" name="Google Shape;171;p14">
            <a:extLst>
              <a:ext uri="{FF2B5EF4-FFF2-40B4-BE49-F238E27FC236}">
                <a16:creationId xmlns:a16="http://schemas.microsoft.com/office/drawing/2014/main" id="{E31E295A-22EE-A649-8AA1-D19805252EE9}"/>
              </a:ext>
            </a:extLst>
          </p:cNvPr>
          <p:cNvSpPr txBox="1"/>
          <p:nvPr/>
        </p:nvSpPr>
        <p:spPr>
          <a:xfrm>
            <a:off x="7252510" y="2370769"/>
            <a:ext cx="64331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DMux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72;p14">
            <a:extLst>
              <a:ext uri="{FF2B5EF4-FFF2-40B4-BE49-F238E27FC236}">
                <a16:creationId xmlns:a16="http://schemas.microsoft.com/office/drawing/2014/main" id="{02349731-3768-4042-B594-72DAB18FB804}"/>
              </a:ext>
            </a:extLst>
          </p:cNvPr>
          <p:cNvSpPr txBox="1"/>
          <p:nvPr/>
        </p:nvSpPr>
        <p:spPr>
          <a:xfrm>
            <a:off x="8150234" y="2122302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73;p14">
            <a:extLst>
              <a:ext uri="{FF2B5EF4-FFF2-40B4-BE49-F238E27FC236}">
                <a16:creationId xmlns:a16="http://schemas.microsoft.com/office/drawing/2014/main" id="{F873DD1D-8244-E84B-A0CE-2B5F4272BEF4}"/>
              </a:ext>
            </a:extLst>
          </p:cNvPr>
          <p:cNvSpPr txBox="1"/>
          <p:nvPr/>
        </p:nvSpPr>
        <p:spPr>
          <a:xfrm>
            <a:off x="8153241" y="2667373"/>
            <a:ext cx="292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74;p14">
            <a:extLst>
              <a:ext uri="{FF2B5EF4-FFF2-40B4-BE49-F238E27FC236}">
                <a16:creationId xmlns:a16="http://schemas.microsoft.com/office/drawing/2014/main" id="{FCD083AA-FD1E-294C-AD68-09A245BC1020}"/>
              </a:ext>
            </a:extLst>
          </p:cNvPr>
          <p:cNvSpPr txBox="1"/>
          <p:nvPr/>
        </p:nvSpPr>
        <p:spPr>
          <a:xfrm>
            <a:off x="7286986" y="3303366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75;p14">
            <a:extLst>
              <a:ext uri="{FF2B5EF4-FFF2-40B4-BE49-F238E27FC236}">
                <a16:creationId xmlns:a16="http://schemas.microsoft.com/office/drawing/2014/main" id="{F3A59A76-1C59-0D4B-B201-440FAA3B3BA0}"/>
              </a:ext>
            </a:extLst>
          </p:cNvPr>
          <p:cNvSpPr txBox="1"/>
          <p:nvPr/>
        </p:nvSpPr>
        <p:spPr>
          <a:xfrm>
            <a:off x="6553183" y="2397782"/>
            <a:ext cx="5068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77B293-2C3D-5F4A-B52C-BA4DB236B262}"/>
              </a:ext>
            </a:extLst>
          </p:cNvPr>
          <p:cNvSpPr txBox="1"/>
          <p:nvPr/>
        </p:nvSpPr>
        <p:spPr>
          <a:xfrm>
            <a:off x="7543192" y="2650691"/>
            <a:ext cx="8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graphicFrame>
        <p:nvGraphicFramePr>
          <p:cNvPr id="3" name="Google Shape;367;g10bbfbbf550_2_25">
            <a:extLst>
              <a:ext uri="{FF2B5EF4-FFF2-40B4-BE49-F238E27FC236}">
                <a16:creationId xmlns:a16="http://schemas.microsoft.com/office/drawing/2014/main" id="{B2C0C58F-FFCB-B37A-C25D-47FF55A8B1C5}"/>
              </a:ext>
            </a:extLst>
          </p:cNvPr>
          <p:cNvGraphicFramePr/>
          <p:nvPr/>
        </p:nvGraphicFramePr>
        <p:xfrm>
          <a:off x="4572000" y="4084064"/>
          <a:ext cx="3717436" cy="1828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2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539579523"/>
                    </a:ext>
                  </a:extLst>
                </a:gridCol>
                <a:gridCol w="929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in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sel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7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/>
          <p:nvPr/>
        </p:nvSpPr>
        <p:spPr>
          <a:xfrm>
            <a:off x="791175" y="3276482"/>
            <a:ext cx="8406000" cy="3813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en-US" sz="1800" b="1" i="0" u="none" strike="noStrike" cap="none" dirty="0" err="1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 gate: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out = not(a == b)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// Put your code here:</a:t>
            </a:r>
            <a:endParaRPr sz="1800" b="1" i="0" u="none" strike="noStrike" cap="none" dirty="0">
              <a:solidFill>
                <a:srgbClr val="04830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Overview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627400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Let’s walk through an example of building a gate that you will work on in Project 2, the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b="1" dirty="0"/>
              <a:t> </a:t>
            </a:r>
            <a:r>
              <a:rPr lang="en-US" dirty="0"/>
              <a:t>gate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Together, we’ll implement the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b="1" dirty="0"/>
              <a:t> </a:t>
            </a:r>
            <a:r>
              <a:rPr lang="en-US" dirty="0"/>
              <a:t>gate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24" name="Google Shape;324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Overview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0" name="Google Shape;330;p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Plan of action: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Step 1: Create the logic operation’s </a:t>
            </a:r>
            <a:r>
              <a:rPr lang="en-US" b="1" dirty="0"/>
              <a:t>truth table</a:t>
            </a:r>
            <a:endParaRPr b="1"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Step 2: Use truth table to generate a </a:t>
            </a:r>
            <a:r>
              <a:rPr lang="en-US" b="1" dirty="0"/>
              <a:t>Boolean function</a:t>
            </a:r>
            <a:r>
              <a:rPr lang="en-US" dirty="0"/>
              <a:t> using strategies we’ve learned, such as the Boolean Function Synthesis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Step 3: Convert Boolean function to </a:t>
            </a:r>
            <a:r>
              <a:rPr lang="en-US" b="1" dirty="0"/>
              <a:t>HDL</a:t>
            </a:r>
            <a:endParaRPr dirty="0"/>
          </a:p>
        </p:txBody>
      </p:sp>
      <p:sp>
        <p:nvSpPr>
          <p:cNvPr id="331" name="Google Shape;331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6" name="Google Shape;321;p20">
            <a:extLst>
              <a:ext uri="{FF2B5EF4-FFF2-40B4-BE49-F238E27FC236}">
                <a16:creationId xmlns:a16="http://schemas.microsoft.com/office/drawing/2014/main" id="{7D7655B5-ACF2-F141-8DB3-7E5C8B9A7660}"/>
              </a:ext>
            </a:extLst>
          </p:cNvPr>
          <p:cNvSpPr/>
          <p:nvPr/>
        </p:nvSpPr>
        <p:spPr>
          <a:xfrm>
            <a:off x="791175" y="3276482"/>
            <a:ext cx="8406000" cy="3813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</a:t>
            </a:r>
            <a:r>
              <a:rPr lang="en-US" sz="1800" b="1" i="0" u="none" strike="noStrike" cap="none" dirty="0" err="1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 gate: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 out = not(a == b)</a:t>
            </a:r>
            <a:endParaRPr sz="1400" b="1" i="0" u="none" strike="noStrike" cap="none" dirty="0">
              <a:solidFill>
                <a:srgbClr val="04830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 dirty="0">
                <a:solidFill>
                  <a:srgbClr val="048305"/>
                </a:solidFill>
                <a:latin typeface="Courier New"/>
                <a:ea typeface="Courier New"/>
                <a:cs typeface="Courier New"/>
                <a:sym typeface="Courier New"/>
              </a:rPr>
              <a:t>// Put your code here:</a:t>
            </a:r>
            <a:endParaRPr sz="1800" b="1" i="0" u="none" strike="noStrike" cap="none" dirty="0">
              <a:solidFill>
                <a:srgbClr val="04830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1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8" name="Google Shape;338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1: Create the truth table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Interpret the specification: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F = NOT(A == B)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39" name="Google Shape;339;p2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graphicFrame>
        <p:nvGraphicFramePr>
          <p:cNvPr id="340" name="Google Shape;340;p22"/>
          <p:cNvGraphicFramePr/>
          <p:nvPr>
            <p:extLst>
              <p:ext uri="{D42A27DB-BD31-4B8C-83A1-F6EECF244321}">
                <p14:modId xmlns:p14="http://schemas.microsoft.com/office/powerpoint/2010/main" val="2570642859"/>
              </p:ext>
            </p:extLst>
          </p:nvPr>
        </p:nvGraphicFramePr>
        <p:xfrm>
          <a:off x="2603929" y="3064010"/>
          <a:ext cx="391035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130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1" name="Google Shape;341;p22"/>
          <p:cNvSpPr txBox="1"/>
          <p:nvPr/>
        </p:nvSpPr>
        <p:spPr>
          <a:xfrm>
            <a:off x="2603854" y="5495834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1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8" name="Google Shape;338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1: Create the truth table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Interpret the specification: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F = NOT(A == B)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39" name="Google Shape;339;p2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graphicFrame>
        <p:nvGraphicFramePr>
          <p:cNvPr id="340" name="Google Shape;340;p22"/>
          <p:cNvGraphicFramePr/>
          <p:nvPr/>
        </p:nvGraphicFramePr>
        <p:xfrm>
          <a:off x="2603929" y="3064010"/>
          <a:ext cx="391035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130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1" name="Google Shape;341;p22"/>
          <p:cNvSpPr txBox="1"/>
          <p:nvPr/>
        </p:nvSpPr>
        <p:spPr>
          <a:xfrm>
            <a:off x="2603854" y="5495834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954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bbfbbf550_2_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2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6" name="Google Shape;356;g10bbfbbf550_2_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</a:t>
            </a:r>
            <a:r>
              <a:rPr lang="en-US" b="1" dirty="0"/>
              <a:t>Boolean Function Synthesis</a:t>
            </a:r>
            <a:r>
              <a:rPr lang="en-US" dirty="0"/>
              <a:t>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rgbClr val="FF0000"/>
                </a:solidFill>
              </a:rPr>
              <a:t>Row 2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sz="2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57" name="Google Shape;357;g10bbfbbf550_2_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graphicFrame>
        <p:nvGraphicFramePr>
          <p:cNvPr id="358" name="Google Shape;358;g10bbfbbf550_2_17"/>
          <p:cNvGraphicFramePr/>
          <p:nvPr>
            <p:extLst>
              <p:ext uri="{D42A27DB-BD31-4B8C-83A1-F6EECF244321}">
                <p14:modId xmlns:p14="http://schemas.microsoft.com/office/powerpoint/2010/main" val="1366699177"/>
              </p:ext>
            </p:extLst>
          </p:nvPr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9" name="Google Shape;359;g10bbfbbf550_2_17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bbfbbf550_2_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2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5" name="Google Shape;365;g10bbfbbf550_2_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</a:t>
            </a:r>
            <a:r>
              <a:rPr lang="en-US" b="1" dirty="0"/>
              <a:t>Boolean Function Synthesis</a:t>
            </a:r>
            <a:r>
              <a:rPr lang="en-US" dirty="0"/>
              <a:t>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rgbClr val="FF0000"/>
                </a:solidFill>
              </a:rPr>
              <a:t>Row 3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dirty="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sz="2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66" name="Google Shape;366;g10bbfbbf550_2_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graphicFrame>
        <p:nvGraphicFramePr>
          <p:cNvPr id="367" name="Google Shape;367;g10bbfbbf550_2_25"/>
          <p:cNvGraphicFramePr/>
          <p:nvPr>
            <p:extLst>
              <p:ext uri="{D42A27DB-BD31-4B8C-83A1-F6EECF244321}">
                <p14:modId xmlns:p14="http://schemas.microsoft.com/office/powerpoint/2010/main" val="895135512"/>
              </p:ext>
            </p:extLst>
          </p:nvPr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" name="Google Shape;368;g10bbfbbf550_2_25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bbfbbf550_2_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2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5" name="Google Shape;365;g10bbfbbf550_2_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</a:t>
            </a:r>
            <a:r>
              <a:rPr lang="en-US" b="1" dirty="0"/>
              <a:t>Boolean Function Synthesis</a:t>
            </a:r>
            <a:r>
              <a:rPr lang="en-US" dirty="0"/>
              <a:t>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3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 = ?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sz="2200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66" name="Google Shape;366;g10bbfbbf550_2_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graphicFrame>
        <p:nvGraphicFramePr>
          <p:cNvPr id="367" name="Google Shape;367;g10bbfbbf550_2_25"/>
          <p:cNvGraphicFramePr/>
          <p:nvPr/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" name="Google Shape;368;g10bbfbbf550_2_25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28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Study Environment Discussion</a:t>
            </a:r>
            <a:endParaRPr/>
          </a:p>
        </p:txBody>
      </p:sp>
      <p:sp>
        <p:nvSpPr>
          <p:cNvPr id="99" name="Google Shape;99;p8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 groups of 3–4, discuss the following questions about study environments: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000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On a typical day, what does your study environment look like? Be specific!</a:t>
            </a:r>
          </a:p>
          <a:p>
            <a:pPr marL="804672" lvl="1" indent="-347472">
              <a:spcBef>
                <a:spcPts val="440"/>
              </a:spcBef>
              <a:buSzPts val="2080"/>
              <a:buChar char="❖"/>
            </a:pPr>
            <a:endParaRPr lang="en-US" b="1" dirty="0"/>
          </a:p>
          <a:p>
            <a:pPr marL="347472" indent="-347472"/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contributes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 effective study environment? Why? </a:t>
            </a:r>
            <a:endParaRPr lang="en-US" dirty="0"/>
          </a:p>
          <a:p>
            <a:pPr marL="649224" lvl="1" indent="-283462">
              <a:buSzPts val="2080"/>
            </a:pPr>
            <a:r>
              <a:rPr lang="en-US" altLang="zh-CN" dirty="0"/>
              <a:t>What changes can you make to introduce some of these factors?</a:t>
            </a:r>
          </a:p>
          <a:p>
            <a:pPr marL="649224" lvl="1" indent="-283462">
              <a:buSzPts val="2080"/>
            </a:pPr>
            <a:endParaRPr lang="en-US" dirty="0"/>
          </a:p>
          <a:p>
            <a:pPr marL="347472" indent="-347472"/>
            <a:r>
              <a:rPr lang="en-US" dirty="0"/>
              <a:t>What factors hinder a study environment from being effective? Why?</a:t>
            </a:r>
            <a:endParaRPr lang="en-US" altLang="zh-CN" dirty="0"/>
          </a:p>
          <a:p>
            <a:pPr marL="649224" lvl="1" indent="-283462">
              <a:buSzPts val="2080"/>
            </a:pPr>
            <a:r>
              <a:rPr lang="en-US" altLang="zh-CN" dirty="0"/>
              <a:t>What changes can you make to remove some of these factors?</a:t>
            </a:r>
            <a:endParaRPr dirty="0"/>
          </a:p>
          <a:p>
            <a:pPr marL="13208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00" name="Google Shape;100;p8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bbfbbf1d6_6_97" descr="Respond at https://pollev.com/cse390b. Options are:&#10;a) To grade you on whether or not you get the questions we ask correct&#10;b) to aid your learning by giving you a chance to practice applying the material we are covering&#10;c) to take attendance&#10;d) I'm not sure" title="Why are we using Poll Everywhere in lectures?"/>
          <p:cNvSpPr txBox="1">
            <a:spLocks noGrp="1"/>
          </p:cNvSpPr>
          <p:nvPr>
            <p:ph type="title"/>
          </p:nvPr>
        </p:nvSpPr>
        <p:spPr>
          <a:xfrm>
            <a:off x="377550" y="1446995"/>
            <a:ext cx="8388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400"/>
              <a:buNone/>
            </a:pPr>
            <a:endParaRPr sz="2600" b="0" dirty="0"/>
          </a:p>
          <a:p>
            <a:pPr marL="18289" lvl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</a:pPr>
            <a:r>
              <a:rPr lang="en-US" sz="2600" dirty="0"/>
              <a:t>What is the </a:t>
            </a:r>
            <a:r>
              <a:rPr lang="en-US" sz="2600" dirty="0" err="1"/>
              <a:t>unsimplified</a:t>
            </a:r>
            <a:r>
              <a:rPr lang="en-US" sz="2600" dirty="0"/>
              <a:t> Boolean expression result from performing Boolean function synthesis on </a:t>
            </a:r>
            <a:r>
              <a:rPr lang="en-US" sz="2600" b="0" dirty="0">
                <a:latin typeface="Cambria Math"/>
                <a:ea typeface="Cambria Math"/>
                <a:cs typeface="Cambria Math"/>
                <a:sym typeface="Cambria Math"/>
              </a:rPr>
              <a:t>F = A XOR B</a:t>
            </a:r>
            <a:r>
              <a:rPr lang="en-US" sz="2600" dirty="0"/>
              <a:t>?</a:t>
            </a:r>
            <a:endParaRPr sz="2600" dirty="0"/>
          </a:p>
          <a:p>
            <a:pPr marL="119062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4" name="Google Shape;374;g10bbfbbf1d6_6_9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75" name="Google Shape;375;g10bbfbbf1d6_6_97"/>
          <p:cNvSpPr txBox="1">
            <a:spLocks noGrp="1"/>
          </p:cNvSpPr>
          <p:nvPr>
            <p:ph type="body" idx="1"/>
          </p:nvPr>
        </p:nvSpPr>
        <p:spPr>
          <a:xfrm>
            <a:off x="377550" y="256029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FF9A0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(A AND NOT(B)) AND (NOT(A) AND B)</a:t>
            </a:r>
            <a:endParaRPr dirty="0"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00B05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(NOT(A) AND B) AND (A AND B)</a:t>
            </a:r>
            <a:endParaRPr sz="2600" b="1" dirty="0">
              <a:solidFill>
                <a:srgbClr val="00B050"/>
              </a:solidFill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FF339A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(A AND B) OR (NOT(A) AND NOT(B))</a:t>
            </a:r>
            <a:endParaRPr dirty="0"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00B0F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  <a:sym typeface="Cambria Math"/>
              </a:rPr>
              <a:t>(NOT(A) AND B) OR (A AND NOT(B))</a:t>
            </a:r>
            <a:endParaRPr dirty="0">
              <a:latin typeface="Calibri" panose="020F0502020204030204" pitchFamily="34" charset="0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868680" lvl="1" indent="-5125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AutoNum type="alphaUcPeriod"/>
            </a:pPr>
            <a:r>
              <a:rPr lang="en-US" sz="2600" b="1" dirty="0">
                <a:solidFill>
                  <a:srgbClr val="9A6533"/>
                </a:solidFill>
              </a:rPr>
              <a:t>We’re lost…</a:t>
            </a:r>
            <a:endParaRPr dirty="0"/>
          </a:p>
          <a:p>
            <a:pPr marL="870966" lvl="1" indent="-349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Font typeface="Arial"/>
              <a:buNone/>
            </a:pPr>
            <a:endParaRPr sz="2600" dirty="0"/>
          </a:p>
          <a:p>
            <a:pPr marL="870966" lvl="1" indent="-3492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600"/>
              <a:buFont typeface="Arial"/>
              <a:buNone/>
            </a:pPr>
            <a:endParaRPr sz="2600" dirty="0"/>
          </a:p>
        </p:txBody>
      </p:sp>
      <p:graphicFrame>
        <p:nvGraphicFramePr>
          <p:cNvPr id="376" name="Google Shape;376;g10bbfbbf1d6_6_97"/>
          <p:cNvGraphicFramePr/>
          <p:nvPr/>
        </p:nvGraphicFramePr>
        <p:xfrm>
          <a:off x="4234536" y="4495480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 = A XOR 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7" name="Google Shape;377;g10bbfbbf1d6_6_97"/>
          <p:cNvSpPr txBox="1"/>
          <p:nvPr/>
        </p:nvSpPr>
        <p:spPr>
          <a:xfrm>
            <a:off x="217975" y="5366625"/>
            <a:ext cx="38064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08662" marR="0" lvl="1" indent="-342898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2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sz="2200" b="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708662" marR="0" lvl="1" indent="-342898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3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E5B004A6-FA6A-2AAF-7EFE-37A0CDFECA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723405"/>
                  </p:ext>
                </p:extLst>
              </p:nvPr>
            </p:nvGraphicFramePr>
            <p:xfrm>
              <a:off x="-1" y="235670"/>
              <a:ext cx="9144001" cy="663175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E5B004A6-FA6A-2AAF-7EFE-37A0CDFECA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35670"/>
                <a:ext cx="9144001" cy="66317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bbfbbf550_2_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2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3" name="Google Shape;383;g10bbfbbf550_2_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2: Use truth table to generate a Boolean function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Let’s use the Boolean function synthesis strategy from the reading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NOT(A) AND B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Row 3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= A AND NOT(B)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 = </a:t>
            </a:r>
            <a:r>
              <a:rPr lang="en-US" dirty="0"/>
              <a:t>Row 2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 OR </a:t>
            </a:r>
            <a:r>
              <a:rPr lang="en-US" dirty="0"/>
              <a:t>Row 3</a:t>
            </a:r>
          </a:p>
          <a:p>
            <a:pPr marL="365762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r>
              <a:rPr lang="en-US" sz="2200" dirty="0">
                <a:latin typeface="Cambria Math"/>
                <a:ea typeface="Cambria Math"/>
                <a:cs typeface="Cambria Math"/>
                <a:sym typeface="Cambria Math"/>
              </a:rPr>
              <a:t>        = (NOT(A) AND B) OR (A AND NOT(B))</a:t>
            </a: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84" name="Google Shape;384;g10bbfbbf550_2_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graphicFrame>
        <p:nvGraphicFramePr>
          <p:cNvPr id="385" name="Google Shape;385;g10bbfbbf550_2_9"/>
          <p:cNvGraphicFramePr/>
          <p:nvPr/>
        </p:nvGraphicFramePr>
        <p:xfrm>
          <a:off x="2579684" y="3922053"/>
          <a:ext cx="3910400" cy="2234375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9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1)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2)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3)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(Row 4)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6" name="Google Shape;386;g10bbfbbf550_2_9"/>
          <p:cNvSpPr txBox="1"/>
          <p:nvPr/>
        </p:nvSpPr>
        <p:spPr>
          <a:xfrm>
            <a:off x="2579609" y="6276052"/>
            <a:ext cx="3910500" cy="5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3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2" name="Google Shape;392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 that we have a Boolean expression, we can implement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 in HDL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Optionally, it can help to express the Boolean expression as a circuit diagram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A XOR B = (NOT(A) AND B) OR (A AND NOT(B))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393" name="Google Shape;393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pic>
        <p:nvPicPr>
          <p:cNvPr id="394" name="Google Shape;394;p2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7400" y="4483626"/>
            <a:ext cx="6209200" cy="228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Implementing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/>
              <a:t> gate: Step 3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0" name="Google Shape;400;p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Step 3: Convert Boolean function to HDL syntax</a:t>
            </a:r>
            <a:endParaRPr dirty="0"/>
          </a:p>
          <a:p>
            <a:pPr marL="649224" lvl="1" indent="-283463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Font typeface="Calibri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A XOR B = (NOT(A) AND B) OR (A AND NOT(B))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49224" lvl="1" indent="-283463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Assumes 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 dirty="0"/>
              <a:t>, and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-US" dirty="0"/>
              <a:t> are already implemented</a:t>
            </a:r>
            <a:endParaRPr dirty="0"/>
          </a:p>
          <a:p>
            <a:pPr marL="649224" lvl="1" indent="-283463" algn="l" rtl="0">
              <a:lnSpc>
                <a:spcPct val="114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Note the use of intermediary wires: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nota</a:t>
            </a:r>
            <a:r>
              <a:rPr lang="en-US" dirty="0"/>
              <a:t>,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notb</a:t>
            </a:r>
            <a:r>
              <a:rPr lang="en-US" dirty="0"/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dirty="0"/>
              <a:t>, and 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y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401" name="Google Shape;401;p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02" name="Google Shape;402;p25"/>
          <p:cNvSpPr/>
          <p:nvPr/>
        </p:nvSpPr>
        <p:spPr>
          <a:xfrm>
            <a:off x="677025" y="3429000"/>
            <a:ext cx="3731700" cy="306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CHIP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PARTS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Not (in=a, out=nota);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Not (in=b, out=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notb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600" b="1" i="0" u="none" strike="noStrike" cap="none" dirty="0">
              <a:solidFill>
                <a:srgbClr val="0099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 (a=a, b=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notb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out=x);</a:t>
            </a:r>
            <a:endParaRPr sz="1600" b="1" i="0" u="none" strike="noStrike" cap="none" dirty="0">
              <a:solidFill>
                <a:srgbClr val="0099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 (a=nota, b=b, out=y);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Or  (a=x, b=y, out=out);</a:t>
            </a:r>
            <a:endParaRPr sz="16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8726" y="4275777"/>
            <a:ext cx="4354273" cy="16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3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2 Overview</a:t>
            </a:r>
            <a:endParaRPr dirty="0"/>
          </a:p>
        </p:txBody>
      </p:sp>
      <p:sp>
        <p:nvSpPr>
          <p:cNvPr id="301" name="Google Shape;301;p5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Metacognitive Component: </a:t>
            </a:r>
            <a:r>
              <a:rPr lang="en-US" b="1" dirty="0"/>
              <a:t>Study Skills Inventory</a:t>
            </a:r>
            <a:endParaRPr dirty="0"/>
          </a:p>
          <a:p>
            <a:pPr marL="649224" lvl="1" indent="-283463"/>
            <a:r>
              <a:rPr lang="en-US" dirty="0"/>
              <a:t>Reflect on your academic behaviors, strategies, and practices</a:t>
            </a:r>
          </a:p>
          <a:p>
            <a:pPr marL="649224" lvl="1" indent="-283463"/>
            <a:r>
              <a:rPr lang="en-US" dirty="0"/>
              <a:t>You will be graded on completing the form, not your responses</a:t>
            </a:r>
          </a:p>
          <a:p>
            <a:pPr marL="649224" lvl="1" indent="-283463"/>
            <a:r>
              <a:rPr lang="en-US" dirty="0"/>
              <a:t>This activity is for your own benefit, and the more honest you are, the more beneficial it will be</a:t>
            </a:r>
            <a:endParaRPr dirty="0"/>
          </a:p>
          <a:p>
            <a:pPr marL="649224" lvl="1" indent="-12979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lang="en-US" dirty="0"/>
          </a:p>
          <a:p>
            <a:pPr marL="347472" lvl="0" indent="-347472"/>
            <a:r>
              <a:rPr lang="en-US" dirty="0"/>
              <a:t>Technical Component: </a:t>
            </a:r>
            <a:r>
              <a:rPr lang="en-US" b="1" dirty="0"/>
              <a:t>GitLab Setup</a:t>
            </a:r>
            <a:endParaRPr lang="en-US" dirty="0"/>
          </a:p>
          <a:p>
            <a:pPr marL="649224" lvl="1" indent="-283463"/>
            <a:r>
              <a:rPr lang="en-US" dirty="0"/>
              <a:t>Will help prepare you for future CSE 390B projects</a:t>
            </a:r>
          </a:p>
          <a:p>
            <a:pPr marL="649224" lvl="1" indent="-283463"/>
            <a:endParaRPr lang="en-US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Estimated time to complete: 6–8 hours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chemeClr val="tx1"/>
                </a:solidFill>
              </a:rPr>
              <a:t>Project 2 released, due next Friday (1/12) at 11:59pm</a:t>
            </a:r>
            <a:endParaRPr dirty="0">
              <a:solidFill>
                <a:schemeClr val="tx1"/>
              </a:solidFill>
            </a:endParaRPr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02" name="Google Shape;302;p5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 txBox="1">
            <a:spLocks noGrp="1"/>
          </p:cNvSpPr>
          <p:nvPr>
            <p:ph type="title"/>
          </p:nvPr>
        </p:nvSpPr>
        <p:spPr>
          <a:xfrm>
            <a:off x="357018" y="413100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2 Reminders</a:t>
            </a:r>
            <a:endParaRPr dirty="0"/>
          </a:p>
        </p:txBody>
      </p:sp>
      <p:sp>
        <p:nvSpPr>
          <p:cNvPr id="423" name="Google Shape;423;p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indent="-347472"/>
            <a:r>
              <a:rPr lang="en-US" b="1" dirty="0">
                <a:solidFill>
                  <a:schemeClr val="tx1"/>
                </a:solidFill>
              </a:rPr>
              <a:t>Project 1 due tonight (1/5) at 11:59pm</a:t>
            </a:r>
            <a:endParaRPr lang="en-US" dirty="0"/>
          </a:p>
          <a:p>
            <a:pPr marL="365761" lvl="1" indent="0">
              <a:buNone/>
            </a:pPr>
            <a:endParaRPr lang="en-US" sz="2600" dirty="0"/>
          </a:p>
          <a:p>
            <a:pPr marL="347472" lvl="0" indent="-347472"/>
            <a:r>
              <a:rPr lang="en-US" dirty="0"/>
              <a:t>Project 2: Study Skills Inventory &amp; Boolean Logic released today, due next Friday (1/12) at 11:59pm</a:t>
            </a:r>
          </a:p>
          <a:p>
            <a:pPr marL="347472" lvl="0" indent="-347472"/>
            <a:endParaRPr lang="en-US" dirty="0"/>
          </a:p>
          <a:p>
            <a:pPr marL="347472" lvl="0" indent="-347472"/>
            <a:r>
              <a:rPr lang="en-US" dirty="0"/>
              <a:t>Eric has office hours after class on Zoom (see Ed discussion board for Zoom link)</a:t>
            </a:r>
          </a:p>
          <a:p>
            <a:pPr marL="0" lvl="0" indent="0">
              <a:buNone/>
            </a:pPr>
            <a:endParaRPr lang="en-US" dirty="0"/>
          </a:p>
          <a:p>
            <a:pPr marL="347472" lvl="0" indent="-347472"/>
            <a:r>
              <a:rPr lang="en-US" dirty="0"/>
              <a:t>First Student-TA meetings starting next week</a:t>
            </a:r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Your TA will be in contact with you about the first meeting</a:t>
            </a:r>
          </a:p>
        </p:txBody>
      </p:sp>
      <p:sp>
        <p:nvSpPr>
          <p:cNvPr id="424" name="Google Shape;424;p2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" name="Google Shape;99;p89">
            <a:extLst>
              <a:ext uri="{FF2B5EF4-FFF2-40B4-BE49-F238E27FC236}">
                <a16:creationId xmlns:a16="http://schemas.microsoft.com/office/drawing/2014/main" id="{1DDF8800-951A-204C-9DF0-DBA125F1A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Study Environment Discussion</a:t>
            </a:r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sz="2200" b="1" dirty="0"/>
          </a:p>
          <a:p>
            <a:pPr marL="347472" lvl="0" indent="-347472"/>
            <a:r>
              <a:rPr lang="en-US" b="1" dirty="0">
                <a:solidFill>
                  <a:srgbClr val="4B2A85"/>
                </a:solidFill>
              </a:rPr>
              <a:t>Boolean Logic and Functions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Boolean Expressions, Circuit Diagrams, Truth Tables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solidFill>
                  <a:srgbClr val="4B2A85"/>
                </a:solidFill>
              </a:rPr>
              <a:t>Boolean Function Synthesis Strategy</a:t>
            </a:r>
          </a:p>
          <a:p>
            <a:pPr marL="0" lvl="0" indent="0">
              <a:buNone/>
            </a:pPr>
            <a:endParaRPr lang="en-US" altLang="zh-CN" dirty="0"/>
          </a:p>
          <a:p>
            <a:pPr marL="347472" lvl="0" indent="-347472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Languages (HDL)</a:t>
            </a:r>
          </a:p>
          <a:p>
            <a:pPr marL="649224" lvl="1" indent="-283462">
              <a:buSzPts val="2080"/>
            </a:pPr>
            <a:r>
              <a:rPr lang="en-US" altLang="zh-CN" dirty="0"/>
              <a:t>HDL Syntax,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 Gate Example</a:t>
            </a:r>
          </a:p>
          <a:p>
            <a:pPr marL="365761" lvl="1" indent="0">
              <a:lnSpc>
                <a:spcPct val="100000"/>
              </a:lnSpc>
              <a:spcBef>
                <a:spcPts val="440"/>
              </a:spcBef>
              <a:buNone/>
            </a:pPr>
            <a:endParaRPr lang="en-US" altLang="zh-CN" dirty="0"/>
          </a:p>
          <a:p>
            <a:pPr marL="347472" lvl="0" indent="-347472"/>
            <a:r>
              <a:rPr lang="en-US" altLang="zh-CN" dirty="0"/>
              <a:t>Foundational Logic Gates</a:t>
            </a:r>
          </a:p>
          <a:p>
            <a:pPr marL="649224" lvl="1" indent="-283462">
              <a:buSzPts val="2080"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,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Mux</a:t>
            </a:r>
            <a:r>
              <a:rPr lang="en-US" altLang="zh-CN" dirty="0"/>
              <a:t>,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DMux</a:t>
            </a:r>
            <a:r>
              <a:rPr lang="en-US" altLang="zh-CN" dirty="0"/>
              <a:t> Gates</a:t>
            </a:r>
          </a:p>
          <a:p>
            <a:pPr marL="649224" lvl="1" indent="-283462">
              <a:buSzPts val="2080"/>
            </a:pPr>
            <a:r>
              <a:rPr lang="en-US" altLang="zh-CN" dirty="0"/>
              <a:t>Example of Implementing an 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altLang="zh-CN" dirty="0"/>
              <a:t> Gate in HDL</a:t>
            </a:r>
          </a:p>
        </p:txBody>
      </p:sp>
    </p:spTree>
    <p:extLst>
      <p:ext uri="{BB962C8B-B14F-4D97-AF65-F5344CB8AC3E}">
        <p14:creationId xmlns:p14="http://schemas.microsoft.com/office/powerpoint/2010/main" val="287954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Values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A binary choice: </a:t>
            </a:r>
            <a:r>
              <a:rPr lang="en-US" b="1" dirty="0"/>
              <a:t>True</a:t>
            </a:r>
            <a:r>
              <a:rPr lang="en-US" dirty="0"/>
              <a:t> or </a:t>
            </a:r>
            <a:r>
              <a:rPr lang="en-US" b="1" dirty="0"/>
              <a:t>False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indent="-347472"/>
            <a:r>
              <a:rPr lang="en-US" dirty="0"/>
              <a:t>Also known as a “low” signal (false, “off,” or 0) and a “high” signal (true, “on”, or 1)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428181" y="5120200"/>
            <a:ext cx="778800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75" rIns="0" bIns="0" anchor="t" anchorCtr="0">
            <a:noAutofit/>
          </a:bodyPr>
          <a:lstStyle/>
          <a:p>
            <a:pPr marL="9525" marR="3810" lvl="0" indent="0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“Off”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" marR="3810" lvl="0" indent="0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810" lvl="0" indent="0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870421" y="5120200"/>
            <a:ext cx="845400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75" rIns="0" bIns="0" anchor="t" anchorCtr="0">
            <a:noAutofit/>
          </a:bodyPr>
          <a:lstStyle/>
          <a:p>
            <a:pPr marL="42862" marR="3810" lvl="0" indent="-33813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“On”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862" marR="3810" lvl="0" indent="-33813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862" marR="3810" lvl="0" indent="-33813" algn="ctr" rtl="0">
              <a:lnSpc>
                <a:spcPct val="14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 descr="Image of light bulb turned on to signify a high voltage signal, which is associated with the boolean value true or the value 1." title="On light bulb"/>
          <p:cNvSpPr/>
          <p:nvPr/>
        </p:nvSpPr>
        <p:spPr>
          <a:xfrm>
            <a:off x="4914381" y="3657891"/>
            <a:ext cx="757500" cy="121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 descr="Image of light bulb turned off to signify a low voltage signal, which is associated with the boolean value false or the value 0." title="Off light bulb"/>
          <p:cNvSpPr/>
          <p:nvPr/>
        </p:nvSpPr>
        <p:spPr>
          <a:xfrm>
            <a:off x="3428182" y="3655338"/>
            <a:ext cx="778800" cy="1217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Operations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Use logical operations to combine Boolean values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/>
              <a:t>Truth table</a:t>
            </a:r>
            <a:r>
              <a:rPr lang="en-US" dirty="0"/>
              <a:t>: A table that lists every possible set of inputs and the corresponding output of the operation</a:t>
            </a:r>
            <a:endParaRPr dirty="0"/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Operations correspond to physical hardware gates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Examples: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126" name="Google Shape;126;p5"/>
          <p:cNvGraphicFramePr/>
          <p:nvPr/>
        </p:nvGraphicFramePr>
        <p:xfrm>
          <a:off x="875649" y="4030291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7" name="Google Shape;127;p5"/>
          <p:cNvSpPr txBox="1"/>
          <p:nvPr/>
        </p:nvSpPr>
        <p:spPr>
          <a:xfrm>
            <a:off x="875649" y="5655942"/>
            <a:ext cx="2252730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8" name="Google Shape;128;p5"/>
          <p:cNvGraphicFramePr/>
          <p:nvPr/>
        </p:nvGraphicFramePr>
        <p:xfrm>
          <a:off x="3768906" y="4030291"/>
          <a:ext cx="2252700" cy="152405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9" name="Google Shape;129;p5"/>
          <p:cNvSpPr txBox="1"/>
          <p:nvPr/>
        </p:nvSpPr>
        <p:spPr>
          <a:xfrm>
            <a:off x="3768906" y="5655942"/>
            <a:ext cx="2252730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p5"/>
          <p:cNvGraphicFramePr/>
          <p:nvPr/>
        </p:nvGraphicFramePr>
        <p:xfrm>
          <a:off x="6670079" y="4335091"/>
          <a:ext cx="1501800" cy="91443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7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1" name="Google Shape;131;p5"/>
          <p:cNvSpPr txBox="1"/>
          <p:nvPr/>
        </p:nvSpPr>
        <p:spPr>
          <a:xfrm>
            <a:off x="6294624" y="5363554"/>
            <a:ext cx="2252730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9" grpId="0" animBg="1"/>
      <p:bldP spid="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Boolean Functions</a:t>
            </a:r>
            <a:endParaRPr dirty="0"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Combinations of Boolean inputs resulting in single output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200" dirty="0"/>
          </a:p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Multiple ways to specify a Boolean function:</a:t>
            </a:r>
            <a:endParaRPr dirty="0"/>
          </a:p>
          <a:p>
            <a:pPr marL="649224" lvl="1" indent="-283464">
              <a:buSzPts val="2080"/>
            </a:pPr>
            <a:r>
              <a:rPr lang="en-US" dirty="0"/>
              <a:t>Boolean expression: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 = (A AND B) OR (NOT(A) AND C)</a:t>
            </a:r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Circuit diagram with logic gates:</a:t>
            </a: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649224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Truth table:</a:t>
            </a: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38" name="Google Shape;138;p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139" name="Google Shape;139;p6"/>
          <p:cNvGraphicFramePr/>
          <p:nvPr>
            <p:extLst>
              <p:ext uri="{D42A27DB-BD31-4B8C-83A1-F6EECF244321}">
                <p14:modId xmlns:p14="http://schemas.microsoft.com/office/powerpoint/2010/main" val="1126833030"/>
              </p:ext>
            </p:extLst>
          </p:nvPr>
        </p:nvGraphicFramePr>
        <p:xfrm>
          <a:off x="2806171" y="3931602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A11973-DAE1-8B4E-B37A-4486891A9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73721"/>
            <a:ext cx="4165600" cy="2069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bbfbbf550_5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Boolean Expression → Truth Table</a:t>
            </a:r>
            <a:endParaRPr/>
          </a:p>
        </p:txBody>
      </p:sp>
      <p:sp>
        <p:nvSpPr>
          <p:cNvPr id="146" name="Google Shape;146;g10bbfbbf550_5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5134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We can build a truth table from an expression</a:t>
            </a:r>
            <a:endParaRPr dirty="0"/>
          </a:p>
          <a:p>
            <a:pPr marL="649224" lvl="1" indent="-283462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Font typeface="Noto Sans Symbols"/>
              <a:buChar char="▪"/>
            </a:pPr>
            <a:r>
              <a:rPr lang="en-US" dirty="0"/>
              <a:t>Evaluate the Boolean expression on all possible inputs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ctr">
              <a:buNone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F(A, B, C) = (A AND B) OR (NOT(A) AND C)</a:t>
            </a:r>
          </a:p>
          <a:p>
            <a:pPr marL="0" lvl="0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147" name="Google Shape;147;g10bbfbbf550_5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148" name="Google Shape;148;g10bbfbbf550_5_0"/>
          <p:cNvGraphicFramePr/>
          <p:nvPr>
            <p:extLst>
              <p:ext uri="{D42A27DB-BD31-4B8C-83A1-F6EECF244321}">
                <p14:modId xmlns:p14="http://schemas.microsoft.com/office/powerpoint/2010/main" val="2820510341"/>
              </p:ext>
            </p:extLst>
          </p:nvPr>
        </p:nvGraphicFramePr>
        <p:xfrm>
          <a:off x="3697121" y="3890977"/>
          <a:ext cx="1912925" cy="2743290"/>
        </p:xfrm>
        <a:graphic>
          <a:graphicData uri="http://schemas.openxmlformats.org/drawingml/2006/table">
            <a:tbl>
              <a:tblPr firstRow="1" bandRow="1">
                <a:noFill/>
                <a:tableStyleId>{8BE89627-6FBC-4D19-A560-1B5FF2AEC5E9}</a:tableStyleId>
              </a:tblPr>
              <a:tblGrid>
                <a:gridCol w="4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A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C</a:t>
                      </a:r>
                      <a:endParaRPr sz="14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4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9" name="Google Shape;149;g10bbfbbf550_5_0"/>
          <p:cNvSpPr/>
          <p:nvPr/>
        </p:nvSpPr>
        <p:spPr>
          <a:xfrm flipH="1">
            <a:off x="4537488" y="3209250"/>
            <a:ext cx="232200" cy="43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webextension1.xml><?xml version="1.0" encoding="utf-8"?>
<we:webextension xmlns:we="http://schemas.microsoft.com/office/webextensions/webextension/2010/11" id="{72C4C16C-4FBC-FE47-873B-B17A0058F220}">
  <we:reference id="WA104218073" version="2.1.0.0" store="en-US" storeType="OMEX"/>
  <we:alternateReferences/>
  <we:properties>
    <we:property name="Microsoft.Office.CampaignId" value="&quot;none&quot;"/>
    <we:property name="appSlideData" value="{&quot;slideId&quot;:256,&quot;confidenceLevel&quot;:2}"/>
    <we:property name="url" value="&quot;multiple_choice_poll/ju3Fu1iVjjrC6WHOe02bl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893EDA0-6EE5-8F44-99CF-444F6680BF96}">
  <we:reference id="WA104218073" version="2.1.0.0" store="en-US" storeType="OMEX"/>
  <we:alternateReferences/>
  <we:properties>
    <we:property name="Microsoft.Office.CampaignId" value="&quot;none&quot;"/>
    <we:property name="appSlideData" value="{&quot;slideId&quot;:256,&quot;confidenceLevel&quot;:2}"/>
    <we:property name="url" value="&quot;multiple_choice_poll/KAT1qG7qk5eLycEZeBK1g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3527</Words>
  <Application>Microsoft Macintosh PowerPoint</Application>
  <PresentationFormat>On-screen Show (4:3)</PresentationFormat>
  <Paragraphs>1156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Noto Sans Symbols</vt:lpstr>
      <vt:lpstr>Arial</vt:lpstr>
      <vt:lpstr>Calibri</vt:lpstr>
      <vt:lpstr>Cambria Math</vt:lpstr>
      <vt:lpstr>Courier New</vt:lpstr>
      <vt:lpstr>Times New Roman</vt:lpstr>
      <vt:lpstr>UWTheme-333-Sp18</vt:lpstr>
      <vt:lpstr>UWTheme-333-Sp18</vt:lpstr>
      <vt:lpstr>Study Environment &amp; Boolean Logic</vt:lpstr>
      <vt:lpstr>Checking in on Project 1</vt:lpstr>
      <vt:lpstr>Lecture Outline</vt:lpstr>
      <vt:lpstr>Study Environment Discussion</vt:lpstr>
      <vt:lpstr>Lecture Outline</vt:lpstr>
      <vt:lpstr>Boolean Values</vt:lpstr>
      <vt:lpstr>Boolean Operations</vt:lpstr>
      <vt:lpstr>Boolean Functions</vt:lpstr>
      <vt:lpstr>Boolean Expression → Truth Table</vt:lpstr>
      <vt:lpstr>Boolean Expression →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Boolean Expression ← Truth Table</vt:lpstr>
      <vt:lpstr>PowerPoint Presentation</vt:lpstr>
      <vt:lpstr>Lecture Outline</vt:lpstr>
      <vt:lpstr>Hardware Design Language (HDL)</vt:lpstr>
      <vt:lpstr>Hardware Design Language (HDL)</vt:lpstr>
      <vt:lpstr>Reusing Components</vt:lpstr>
      <vt:lpstr>HDL Component Example: AND</vt:lpstr>
      <vt:lpstr>Multi-bit Buses in HDL</vt:lpstr>
      <vt:lpstr>HDL Resources</vt:lpstr>
      <vt:lpstr>Lecture Outline</vt:lpstr>
      <vt:lpstr>The Foundational Building Block</vt:lpstr>
      <vt:lpstr>Building Gates From Nand</vt:lpstr>
      <vt:lpstr>Making Decisions in Hardware</vt:lpstr>
      <vt:lpstr>Decisions in Hardware: Mux Gate</vt:lpstr>
      <vt:lpstr>Decisions in Hardware: DMux Gate</vt:lpstr>
      <vt:lpstr>Implementing an Xor Gate: Overview</vt:lpstr>
      <vt:lpstr>Implementing an Xor Gate: Overview</vt:lpstr>
      <vt:lpstr>Implementing an Xor Gate: Step 1</vt:lpstr>
      <vt:lpstr>Implementing an Xor Gate: Step 1</vt:lpstr>
      <vt:lpstr>Implementing an Xor Gate: Step 2</vt:lpstr>
      <vt:lpstr>Implementing an Xor Gate: Step 2</vt:lpstr>
      <vt:lpstr>Implementing an Xor Gate: Step 2</vt:lpstr>
      <vt:lpstr> What is the unsimplified Boolean expression result from performing Boolean function synthesis on F = A XOR B? </vt:lpstr>
      <vt:lpstr>Implementing an Xor gate: Step 2</vt:lpstr>
      <vt:lpstr>Implementing an Xor gate: Step 3</vt:lpstr>
      <vt:lpstr>Implementing an Xor gate: Step 3</vt:lpstr>
      <vt:lpstr>Project 2 Overview</vt:lpstr>
      <vt:lpstr>Lecture 2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Logic, Project 1 Overview</dc:title>
  <dc:creator>Aaron Johnston</dc:creator>
  <cp:lastModifiedBy>Eric Fan</cp:lastModifiedBy>
  <cp:revision>291</cp:revision>
  <dcterms:created xsi:type="dcterms:W3CDTF">2018-03-28T08:00:24Z</dcterms:created>
  <dcterms:modified xsi:type="dcterms:W3CDTF">2024-01-05T22:43:18Z</dcterms:modified>
</cp:coreProperties>
</file>